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324" r:id="rId4"/>
    <p:sldId id="282" r:id="rId5"/>
    <p:sldId id="283" r:id="rId6"/>
    <p:sldId id="284" r:id="rId7"/>
    <p:sldId id="280" r:id="rId8"/>
    <p:sldId id="285" r:id="rId9"/>
    <p:sldId id="259" r:id="rId10"/>
    <p:sldId id="287" r:id="rId11"/>
    <p:sldId id="289" r:id="rId12"/>
    <p:sldId id="290" r:id="rId13"/>
    <p:sldId id="291" r:id="rId14"/>
    <p:sldId id="292" r:id="rId15"/>
    <p:sldId id="293" r:id="rId16"/>
    <p:sldId id="295" r:id="rId17"/>
    <p:sldId id="296" r:id="rId18"/>
    <p:sldId id="278" r:id="rId19"/>
    <p:sldId id="322" r:id="rId20"/>
    <p:sldId id="297" r:id="rId21"/>
    <p:sldId id="300" r:id="rId22"/>
    <p:sldId id="301" r:id="rId23"/>
    <p:sldId id="264" r:id="rId24"/>
    <p:sldId id="302" r:id="rId25"/>
    <p:sldId id="316" r:id="rId26"/>
    <p:sldId id="319" r:id="rId27"/>
    <p:sldId id="303" r:id="rId28"/>
    <p:sldId id="304" r:id="rId29"/>
    <p:sldId id="317" r:id="rId30"/>
    <p:sldId id="305" r:id="rId31"/>
    <p:sldId id="279" r:id="rId32"/>
    <p:sldId id="323" r:id="rId33"/>
    <p:sldId id="269" r:id="rId34"/>
    <p:sldId id="325" r:id="rId35"/>
    <p:sldId id="306" r:id="rId36"/>
    <p:sldId id="307" r:id="rId37"/>
    <p:sldId id="308" r:id="rId38"/>
    <p:sldId id="309" r:id="rId39"/>
    <p:sldId id="310" r:id="rId40"/>
    <p:sldId id="311" r:id="rId41"/>
    <p:sldId id="277" r:id="rId42"/>
    <p:sldId id="320" r:id="rId43"/>
    <p:sldId id="318" r:id="rId44"/>
    <p:sldId id="312" r:id="rId45"/>
    <p:sldId id="313" r:id="rId46"/>
    <p:sldId id="314" r:id="rId47"/>
    <p:sldId id="270" r:id="rId48"/>
    <p:sldId id="275" r:id="rId49"/>
    <p:sldId id="272" r:id="rId50"/>
    <p:sldId id="273" r:id="rId51"/>
    <p:sldId id="274" r:id="rId52"/>
    <p:sldId id="315" r:id="rId53"/>
    <p:sldId id="321"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576" autoAdjust="0"/>
  </p:normalViewPr>
  <p:slideViewPr>
    <p:cSldViewPr>
      <p:cViewPr varScale="1">
        <p:scale>
          <a:sx n="27" d="100"/>
          <a:sy n="27" d="100"/>
        </p:scale>
        <p:origin x="-684" y="-96"/>
      </p:cViewPr>
      <p:guideLst>
        <p:guide orient="horz" pos="2160"/>
        <p:guide pos="2880"/>
      </p:guideLst>
    </p:cSldViewPr>
  </p:slideViewPr>
  <p:outlineViewPr>
    <p:cViewPr>
      <p:scale>
        <a:sx n="33" d="100"/>
        <a:sy n="33" d="100"/>
      </p:scale>
      <p:origin x="0" y="64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D087C-5927-4F74-B1ED-A3F79E225657}" type="datetimeFigureOut">
              <a:rPr lang="de-DE" smtClean="0"/>
              <a:pPr/>
              <a:t>14.09.2013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B0763-2E10-4A50-91CB-2AC34E6AC07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513D03C-A0CB-4AAE-AA1D-22D554304380}" type="datetime1">
              <a:rPr lang="de-DE" smtClean="0"/>
              <a:pPr/>
              <a:t>14.09.2013</a:t>
            </a:fld>
            <a:endParaRPr lang="de-DE"/>
          </a:p>
        </p:txBody>
      </p:sp>
      <p:sp>
        <p:nvSpPr>
          <p:cNvPr id="5" name="Fußzeilenplatzhalter 4"/>
          <p:cNvSpPr>
            <a:spLocks noGrp="1"/>
          </p:cNvSpPr>
          <p:nvPr>
            <p:ph type="ftr" sz="quarter" idx="11"/>
          </p:nvPr>
        </p:nvSpPr>
        <p:spPr/>
        <p:txBody>
          <a:bodyPr/>
          <a:lstStyle/>
          <a:p>
            <a:r>
              <a:rPr lang="de-DE" smtClean="0"/>
              <a:t>Siemens Stiftung Multiplikatorenschulung Fulda 09/13</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E4445A4-F047-47A9-B94A-814C2598E093}" type="datetime1">
              <a:rPr lang="de-DE" smtClean="0"/>
              <a:pPr/>
              <a:t>14.09.2013</a:t>
            </a:fld>
            <a:endParaRPr lang="de-DE"/>
          </a:p>
        </p:txBody>
      </p:sp>
      <p:sp>
        <p:nvSpPr>
          <p:cNvPr id="5" name="Fußzeilenplatzhalter 4"/>
          <p:cNvSpPr>
            <a:spLocks noGrp="1"/>
          </p:cNvSpPr>
          <p:nvPr>
            <p:ph type="ftr" sz="quarter" idx="11"/>
          </p:nvPr>
        </p:nvSpPr>
        <p:spPr/>
        <p:txBody>
          <a:bodyPr/>
          <a:lstStyle/>
          <a:p>
            <a:r>
              <a:rPr lang="de-DE" smtClean="0"/>
              <a:t>Siemens Stiftung Multiplikatorenschulung Fulda 09/13</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78953C1-361B-4AB6-96DB-DEFE01A420BA}" type="datetime1">
              <a:rPr lang="de-DE" smtClean="0"/>
              <a:pPr/>
              <a:t>14.09.2013</a:t>
            </a:fld>
            <a:endParaRPr lang="de-DE"/>
          </a:p>
        </p:txBody>
      </p:sp>
      <p:sp>
        <p:nvSpPr>
          <p:cNvPr id="5" name="Fußzeilenplatzhalter 4"/>
          <p:cNvSpPr>
            <a:spLocks noGrp="1"/>
          </p:cNvSpPr>
          <p:nvPr>
            <p:ph type="ftr" sz="quarter" idx="11"/>
          </p:nvPr>
        </p:nvSpPr>
        <p:spPr/>
        <p:txBody>
          <a:bodyPr/>
          <a:lstStyle/>
          <a:p>
            <a:r>
              <a:rPr lang="de-DE" smtClean="0"/>
              <a:t>Siemens Stiftung Multiplikatorenschulung Fulda 09/13</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B85AF10-FD4B-469D-BC4B-9D8B55901AD7}" type="datetime1">
              <a:rPr lang="de-DE" smtClean="0"/>
              <a:pPr/>
              <a:t>14.09.2013</a:t>
            </a:fld>
            <a:endParaRPr lang="de-DE"/>
          </a:p>
        </p:txBody>
      </p:sp>
      <p:sp>
        <p:nvSpPr>
          <p:cNvPr id="5" name="Fußzeilenplatzhalter 4"/>
          <p:cNvSpPr>
            <a:spLocks noGrp="1"/>
          </p:cNvSpPr>
          <p:nvPr>
            <p:ph type="ftr" sz="quarter" idx="11"/>
          </p:nvPr>
        </p:nvSpPr>
        <p:spPr/>
        <p:txBody>
          <a:bodyPr/>
          <a:lstStyle/>
          <a:p>
            <a:r>
              <a:rPr lang="de-DE" smtClean="0"/>
              <a:t>Siemens Stiftung Multiplikatorenschulung Fulda 09/13</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176FDA8-45B9-4CF5-9D29-99B197CB3BED}" type="datetime1">
              <a:rPr lang="de-DE" smtClean="0"/>
              <a:pPr/>
              <a:t>14.09.2013</a:t>
            </a:fld>
            <a:endParaRPr lang="de-DE"/>
          </a:p>
        </p:txBody>
      </p:sp>
      <p:sp>
        <p:nvSpPr>
          <p:cNvPr id="5" name="Fußzeilenplatzhalter 4"/>
          <p:cNvSpPr>
            <a:spLocks noGrp="1"/>
          </p:cNvSpPr>
          <p:nvPr>
            <p:ph type="ftr" sz="quarter" idx="11"/>
          </p:nvPr>
        </p:nvSpPr>
        <p:spPr/>
        <p:txBody>
          <a:bodyPr/>
          <a:lstStyle/>
          <a:p>
            <a:r>
              <a:rPr lang="de-DE" smtClean="0"/>
              <a:t>Siemens Stiftung Multiplikatorenschulung Fulda 09/13</a:t>
            </a:r>
            <a:endParaRPr lang="de-DE"/>
          </a:p>
        </p:txBody>
      </p:sp>
      <p:sp>
        <p:nvSpPr>
          <p:cNvPr id="6" name="Foliennummernplatzhalter 5"/>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22E27C4-F8A8-4EE5-B39A-2297164E8D3F}" type="datetime1">
              <a:rPr lang="de-DE" smtClean="0"/>
              <a:pPr/>
              <a:t>14.09.2013</a:t>
            </a:fld>
            <a:endParaRPr lang="de-DE"/>
          </a:p>
        </p:txBody>
      </p:sp>
      <p:sp>
        <p:nvSpPr>
          <p:cNvPr id="6" name="Fußzeilenplatzhalter 5"/>
          <p:cNvSpPr>
            <a:spLocks noGrp="1"/>
          </p:cNvSpPr>
          <p:nvPr>
            <p:ph type="ftr" sz="quarter" idx="11"/>
          </p:nvPr>
        </p:nvSpPr>
        <p:spPr/>
        <p:txBody>
          <a:bodyPr/>
          <a:lstStyle/>
          <a:p>
            <a:r>
              <a:rPr lang="de-DE" smtClean="0"/>
              <a:t>Siemens Stiftung Multiplikatorenschulung Fulda 09/13</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D23FE3A-EF18-4E64-AF23-168E92FE842D}" type="datetime1">
              <a:rPr lang="de-DE" smtClean="0"/>
              <a:pPr/>
              <a:t>14.09.2013</a:t>
            </a:fld>
            <a:endParaRPr lang="de-DE"/>
          </a:p>
        </p:txBody>
      </p:sp>
      <p:sp>
        <p:nvSpPr>
          <p:cNvPr id="8" name="Fußzeilenplatzhalter 7"/>
          <p:cNvSpPr>
            <a:spLocks noGrp="1"/>
          </p:cNvSpPr>
          <p:nvPr>
            <p:ph type="ftr" sz="quarter" idx="11"/>
          </p:nvPr>
        </p:nvSpPr>
        <p:spPr/>
        <p:txBody>
          <a:bodyPr/>
          <a:lstStyle/>
          <a:p>
            <a:r>
              <a:rPr lang="de-DE" smtClean="0"/>
              <a:t>Siemens Stiftung Multiplikatorenschulung Fulda 09/13</a:t>
            </a:r>
            <a:endParaRPr lang="de-DE"/>
          </a:p>
        </p:txBody>
      </p:sp>
      <p:sp>
        <p:nvSpPr>
          <p:cNvPr id="9" name="Foliennummernplatzhalter 8"/>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937C316-791D-4956-A5FE-6469958D52D4}" type="datetime1">
              <a:rPr lang="de-DE" smtClean="0"/>
              <a:pPr/>
              <a:t>14.09.2013</a:t>
            </a:fld>
            <a:endParaRPr lang="de-DE"/>
          </a:p>
        </p:txBody>
      </p:sp>
      <p:sp>
        <p:nvSpPr>
          <p:cNvPr id="4" name="Fußzeilenplatzhalter 3"/>
          <p:cNvSpPr>
            <a:spLocks noGrp="1"/>
          </p:cNvSpPr>
          <p:nvPr>
            <p:ph type="ftr" sz="quarter" idx="11"/>
          </p:nvPr>
        </p:nvSpPr>
        <p:spPr/>
        <p:txBody>
          <a:bodyPr/>
          <a:lstStyle/>
          <a:p>
            <a:r>
              <a:rPr lang="de-DE" smtClean="0"/>
              <a:t>Siemens Stiftung Multiplikatorenschulung Fulda 09/13</a:t>
            </a:r>
            <a:endParaRPr lang="de-DE"/>
          </a:p>
        </p:txBody>
      </p:sp>
      <p:sp>
        <p:nvSpPr>
          <p:cNvPr id="5" name="Foliennummernplatzhalter 4"/>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3A0ACC-DD67-418E-969B-9D2CD6F4F786}" type="datetime1">
              <a:rPr lang="de-DE" smtClean="0"/>
              <a:pPr/>
              <a:t>14.09.2013</a:t>
            </a:fld>
            <a:endParaRPr lang="de-DE"/>
          </a:p>
        </p:txBody>
      </p:sp>
      <p:sp>
        <p:nvSpPr>
          <p:cNvPr id="3" name="Fußzeilenplatzhalter 2"/>
          <p:cNvSpPr>
            <a:spLocks noGrp="1"/>
          </p:cNvSpPr>
          <p:nvPr>
            <p:ph type="ftr" sz="quarter" idx="11"/>
          </p:nvPr>
        </p:nvSpPr>
        <p:spPr/>
        <p:txBody>
          <a:bodyPr/>
          <a:lstStyle/>
          <a:p>
            <a:r>
              <a:rPr lang="de-DE" smtClean="0"/>
              <a:t>Siemens Stiftung Multiplikatorenschulung Fulda 09/13</a:t>
            </a:r>
            <a:endParaRPr lang="de-DE"/>
          </a:p>
        </p:txBody>
      </p:sp>
      <p:sp>
        <p:nvSpPr>
          <p:cNvPr id="4" name="Foliennummernplatzhalter 3"/>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83BE18F-B675-44BF-BA4E-BFED109B208F}" type="datetime1">
              <a:rPr lang="de-DE" smtClean="0"/>
              <a:pPr/>
              <a:t>14.09.2013</a:t>
            </a:fld>
            <a:endParaRPr lang="de-DE"/>
          </a:p>
        </p:txBody>
      </p:sp>
      <p:sp>
        <p:nvSpPr>
          <p:cNvPr id="6" name="Fußzeilenplatzhalter 5"/>
          <p:cNvSpPr>
            <a:spLocks noGrp="1"/>
          </p:cNvSpPr>
          <p:nvPr>
            <p:ph type="ftr" sz="quarter" idx="11"/>
          </p:nvPr>
        </p:nvSpPr>
        <p:spPr/>
        <p:txBody>
          <a:bodyPr/>
          <a:lstStyle/>
          <a:p>
            <a:r>
              <a:rPr lang="de-DE" smtClean="0"/>
              <a:t>Siemens Stiftung Multiplikatorenschulung Fulda 09/13</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BA7514E-5388-4304-BD38-AD2A4F6DF70D}" type="datetime1">
              <a:rPr lang="de-DE" smtClean="0"/>
              <a:pPr/>
              <a:t>14.09.2013</a:t>
            </a:fld>
            <a:endParaRPr lang="de-DE"/>
          </a:p>
        </p:txBody>
      </p:sp>
      <p:sp>
        <p:nvSpPr>
          <p:cNvPr id="6" name="Fußzeilenplatzhalter 5"/>
          <p:cNvSpPr>
            <a:spLocks noGrp="1"/>
          </p:cNvSpPr>
          <p:nvPr>
            <p:ph type="ftr" sz="quarter" idx="11"/>
          </p:nvPr>
        </p:nvSpPr>
        <p:spPr/>
        <p:txBody>
          <a:bodyPr/>
          <a:lstStyle/>
          <a:p>
            <a:r>
              <a:rPr lang="de-DE" smtClean="0"/>
              <a:t>Siemens Stiftung Multiplikatorenschulung Fulda 09/13</a:t>
            </a:r>
            <a:endParaRPr lang="de-DE"/>
          </a:p>
        </p:txBody>
      </p:sp>
      <p:sp>
        <p:nvSpPr>
          <p:cNvPr id="7" name="Foliennummernplatzhalter 6"/>
          <p:cNvSpPr>
            <a:spLocks noGrp="1"/>
          </p:cNvSpPr>
          <p:nvPr>
            <p:ph type="sldNum" sz="quarter" idx="12"/>
          </p:nvPr>
        </p:nvSpPr>
        <p:spPr/>
        <p:txBody>
          <a:bodyPr/>
          <a:lstStyle/>
          <a:p>
            <a:fld id="{456B1603-9913-4CFA-91B2-224DC55B51CD}" type="slidenum">
              <a:rPr lang="de-DE" smtClean="0"/>
              <a:pPr/>
              <a:t>‹Nr.›</a:t>
            </a:fld>
            <a:endParaRPr lang="de-D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ADEBF-894F-4FAC-BB36-6365A90D76C9}" type="datetime1">
              <a:rPr lang="de-DE" smtClean="0"/>
              <a:pPr/>
              <a:t>14.09.2013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Siemens Stiftung Multiplikatorenschulung Fulda 09/13</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B1603-9913-4CFA-91B2-224DC55B51C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uteunterrichtspraxis-nw.org/2013_Experimento_Fulda.htm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nus-transfer.uni-bayreuth.de/module/modul_8kooperatives_lernen.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2160240"/>
          </a:xfrm>
        </p:spPr>
        <p:txBody>
          <a:bodyPr>
            <a:normAutofit/>
          </a:bodyPr>
          <a:lstStyle/>
          <a:p>
            <a:r>
              <a:rPr lang="en-US" dirty="0" err="1" smtClean="0"/>
              <a:t>Experimentieren</a:t>
            </a:r>
            <a:r>
              <a:rPr lang="en-US" dirty="0" smtClean="0"/>
              <a:t>  und </a:t>
            </a:r>
            <a:br>
              <a:rPr lang="en-US" dirty="0" smtClean="0"/>
            </a:br>
            <a:r>
              <a:rPr lang="en-US" dirty="0" err="1" smtClean="0"/>
              <a:t>Lernsituationen</a:t>
            </a:r>
            <a:r>
              <a:rPr lang="en-US" dirty="0" smtClean="0"/>
              <a:t> </a:t>
            </a:r>
            <a:r>
              <a:rPr lang="en-US" dirty="0" err="1" smtClean="0"/>
              <a:t>gestalten</a:t>
            </a:r>
            <a:r>
              <a:rPr lang="en-US" dirty="0" smtClean="0"/>
              <a:t/>
            </a:r>
            <a:br>
              <a:rPr lang="en-US" dirty="0" smtClean="0"/>
            </a:br>
            <a:r>
              <a:rPr lang="en-US" dirty="0" err="1" smtClean="0"/>
              <a:t>mit</a:t>
            </a:r>
            <a:r>
              <a:rPr lang="en-US" dirty="0" smtClean="0"/>
              <a:t> </a:t>
            </a:r>
            <a:r>
              <a:rPr lang="en-US" dirty="0" err="1" smtClean="0"/>
              <a:t>Experimento</a:t>
            </a:r>
            <a:r>
              <a:rPr lang="en-US" dirty="0" smtClean="0"/>
              <a:t> </a:t>
            </a:r>
            <a:r>
              <a:rPr lang="de-DE" b="1" dirty="0" smtClean="0">
                <a:latin typeface="Consolas" pitchFamily="49" charset="0"/>
                <a:cs typeface="Consolas" pitchFamily="49" charset="0"/>
                <a:sym typeface="Webdings"/>
              </a:rPr>
              <a:t></a:t>
            </a:r>
            <a:r>
              <a:rPr lang="en-US" dirty="0" smtClean="0"/>
              <a:t>10+ </a:t>
            </a:r>
            <a:endParaRPr lang="en-US" dirty="0"/>
          </a:p>
        </p:txBody>
      </p:sp>
      <p:sp>
        <p:nvSpPr>
          <p:cNvPr id="3" name="Untertitel 2"/>
          <p:cNvSpPr>
            <a:spLocks noGrp="1"/>
          </p:cNvSpPr>
          <p:nvPr>
            <p:ph type="subTitle" idx="1"/>
          </p:nvPr>
        </p:nvSpPr>
        <p:spPr>
          <a:xfrm>
            <a:off x="1331640" y="4509120"/>
            <a:ext cx="6400800" cy="1415008"/>
          </a:xfrm>
        </p:spPr>
        <p:txBody>
          <a:bodyPr>
            <a:normAutofit/>
          </a:bodyPr>
          <a:lstStyle/>
          <a:p>
            <a:r>
              <a:rPr lang="de-DE" dirty="0" err="1" smtClean="0">
                <a:solidFill>
                  <a:schemeClr val="accent6">
                    <a:lumMod val="50000"/>
                  </a:schemeClr>
                </a:solidFill>
              </a:rPr>
              <a:t>Multiplikatorenschulung</a:t>
            </a:r>
            <a:r>
              <a:rPr lang="de-DE" dirty="0" smtClean="0">
                <a:solidFill>
                  <a:schemeClr val="accent6">
                    <a:lumMod val="50000"/>
                  </a:schemeClr>
                </a:solidFill>
              </a:rPr>
              <a:t> </a:t>
            </a:r>
          </a:p>
          <a:p>
            <a:r>
              <a:rPr lang="de-DE" dirty="0" smtClean="0">
                <a:solidFill>
                  <a:schemeClr val="accent6">
                    <a:lumMod val="50000"/>
                  </a:schemeClr>
                </a:solidFill>
              </a:rPr>
              <a:t>Fulda, 13. – 15.09.2013</a:t>
            </a:r>
            <a:endParaRPr lang="de-DE" dirty="0">
              <a:solidFill>
                <a:schemeClr val="accent6">
                  <a:lumMod val="50000"/>
                </a:schemeClr>
              </a:solidFill>
            </a:endParaRPr>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p:cNvSpPr/>
          <p:nvPr/>
        </p:nvSpPr>
        <p:spPr>
          <a:xfrm>
            <a:off x="4139952" y="3284984"/>
            <a:ext cx="792088"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355976" y="4365104"/>
            <a:ext cx="4257897" cy="2015936"/>
          </a:xfrm>
          <a:prstGeom prst="rect">
            <a:avLst/>
          </a:prstGeom>
          <a:noFill/>
        </p:spPr>
        <p:txBody>
          <a:bodyPr wrap="none" rtlCol="0">
            <a:spAutoFit/>
          </a:bodyPr>
          <a:lstStyle/>
          <a:p>
            <a:r>
              <a:rPr lang="de-DE" sz="2400" dirty="0" smtClean="0"/>
              <a:t>Methodenwerkzeuge </a:t>
            </a:r>
          </a:p>
          <a:p>
            <a:pPr>
              <a:spcAft>
                <a:spcPts val="600"/>
              </a:spcAft>
            </a:pPr>
            <a:r>
              <a:rPr lang="de-DE" sz="600" dirty="0" smtClean="0"/>
              <a:t> </a:t>
            </a:r>
            <a:r>
              <a:rPr lang="de-DE" sz="100" dirty="0" smtClean="0"/>
              <a:t>                      </a:t>
            </a:r>
            <a:r>
              <a:rPr lang="de-DE" sz="600" dirty="0" smtClean="0"/>
              <a:t/>
            </a:r>
            <a:br>
              <a:rPr lang="de-DE" sz="600" dirty="0" smtClean="0"/>
            </a:br>
            <a:r>
              <a:rPr lang="de-DE" dirty="0" smtClean="0"/>
              <a:t>		am Beispiel </a:t>
            </a:r>
            <a:r>
              <a:rPr lang="de-DE" b="1" dirty="0" smtClean="0"/>
              <a:t>Gesundheit</a:t>
            </a:r>
          </a:p>
          <a:p>
            <a:r>
              <a:rPr lang="de-DE" dirty="0" smtClean="0"/>
              <a:t>Gesichtspunkte für Einsatz</a:t>
            </a:r>
            <a:br>
              <a:rPr lang="de-DE" dirty="0" smtClean="0"/>
            </a:br>
            <a:r>
              <a:rPr lang="de-DE" dirty="0" smtClean="0"/>
              <a:t>-   Gestaltung von Stationen </a:t>
            </a:r>
            <a:br>
              <a:rPr lang="de-DE" dirty="0" smtClean="0"/>
            </a:br>
            <a:r>
              <a:rPr lang="de-DE" dirty="0" smtClean="0"/>
              <a:t>-   Konstruktivistische Lernvorstellungen</a:t>
            </a:r>
            <a:br>
              <a:rPr lang="de-DE" dirty="0" smtClean="0"/>
            </a:br>
            <a:r>
              <a:rPr lang="de-DE" dirty="0" smtClean="0"/>
              <a:t>-   Bereichsspezifische Lesefähigkeit</a:t>
            </a:r>
            <a:endParaRPr lang="de-DE" dirty="0"/>
          </a:p>
        </p:txBody>
      </p:sp>
      <p:pic>
        <p:nvPicPr>
          <p:cNvPr id="17" name="Grafik 16"/>
          <p:cNvPicPr/>
          <p:nvPr/>
        </p:nvPicPr>
        <p:blipFill>
          <a:blip r:embed="rId2" cstate="print"/>
          <a:srcRect/>
          <a:stretch>
            <a:fillRect/>
          </a:stretch>
        </p:blipFill>
        <p:spPr bwMode="auto">
          <a:xfrm>
            <a:off x="5292080" y="1484784"/>
            <a:ext cx="648072" cy="648072"/>
          </a:xfrm>
          <a:prstGeom prst="rect">
            <a:avLst/>
          </a:prstGeom>
          <a:noFill/>
          <a:ln w="9525">
            <a:solidFill>
              <a:schemeClr val="accent1">
                <a:shade val="50000"/>
              </a:schemeClr>
            </a:solidFill>
            <a:miter lim="800000"/>
            <a:headEnd/>
            <a:tailEnd/>
          </a:ln>
        </p:spPr>
      </p:pic>
      <p:pic>
        <p:nvPicPr>
          <p:cNvPr id="19" name="Grafik 18"/>
          <p:cNvPicPr/>
          <p:nvPr/>
        </p:nvPicPr>
        <p:blipFill>
          <a:blip r:embed="rId3" cstate="print"/>
          <a:srcRect l="48275"/>
          <a:stretch>
            <a:fillRect/>
          </a:stretch>
        </p:blipFill>
        <p:spPr bwMode="auto">
          <a:xfrm>
            <a:off x="5652120" y="1772816"/>
            <a:ext cx="652611" cy="662917"/>
          </a:xfrm>
          <a:prstGeom prst="rect">
            <a:avLst/>
          </a:prstGeom>
          <a:noFill/>
          <a:ln w="9525">
            <a:solidFill>
              <a:schemeClr val="accent1">
                <a:shade val="50000"/>
              </a:schemeClr>
            </a:solidFill>
            <a:miter lim="800000"/>
            <a:headEnd/>
            <a:tailEnd/>
          </a:ln>
        </p:spPr>
      </p:pic>
      <p:sp>
        <p:nvSpPr>
          <p:cNvPr id="22" name="Rechteck 21"/>
          <p:cNvSpPr/>
          <p:nvPr/>
        </p:nvSpPr>
        <p:spPr>
          <a:xfrm>
            <a:off x="6732240" y="1916832"/>
            <a:ext cx="576064"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Fette</a:t>
            </a:r>
            <a:endParaRPr lang="de-DE" sz="1400" dirty="0"/>
          </a:p>
        </p:txBody>
      </p:sp>
      <p:sp>
        <p:nvSpPr>
          <p:cNvPr id="23" name="Rechteck 22"/>
          <p:cNvSpPr/>
          <p:nvPr/>
        </p:nvSpPr>
        <p:spPr>
          <a:xfrm>
            <a:off x="7452320" y="1844824"/>
            <a:ext cx="576064"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Darm</a:t>
            </a:r>
            <a:endParaRPr lang="de-DE" sz="1200" dirty="0"/>
          </a:p>
        </p:txBody>
      </p:sp>
      <p:sp>
        <p:nvSpPr>
          <p:cNvPr id="24" name="Rechteck 23"/>
          <p:cNvSpPr/>
          <p:nvPr/>
        </p:nvSpPr>
        <p:spPr>
          <a:xfrm>
            <a:off x="7164288" y="1412776"/>
            <a:ext cx="576064"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t>Magen</a:t>
            </a:r>
            <a:endParaRPr lang="de-DE" sz="1050" dirty="0"/>
          </a:p>
        </p:txBody>
      </p:sp>
      <p:pic>
        <p:nvPicPr>
          <p:cNvPr id="17411" name="Picture 3"/>
          <p:cNvPicPr>
            <a:picLocks noChangeAspect="1" noChangeArrowheads="1"/>
          </p:cNvPicPr>
          <p:nvPr/>
        </p:nvPicPr>
        <p:blipFill>
          <a:blip r:embed="rId4" cstate="print"/>
          <a:srcRect/>
          <a:stretch>
            <a:fillRect/>
          </a:stretch>
        </p:blipFill>
        <p:spPr bwMode="auto">
          <a:xfrm>
            <a:off x="5076056" y="2564904"/>
            <a:ext cx="1224136" cy="1711158"/>
          </a:xfrm>
          <a:prstGeom prst="rect">
            <a:avLst/>
          </a:prstGeom>
          <a:noFill/>
          <a:ln w="9525">
            <a:noFill/>
            <a:miter lim="800000"/>
            <a:headEnd/>
            <a:tailEnd/>
          </a:ln>
        </p:spPr>
      </p:pic>
      <p:pic>
        <p:nvPicPr>
          <p:cNvPr id="27" name="Grafik 26"/>
          <p:cNvPicPr/>
          <p:nvPr/>
        </p:nvPicPr>
        <p:blipFill>
          <a:blip r:embed="rId5" cstate="print"/>
          <a:srcRect l="5001" t="9866" r="20000" b="5852"/>
          <a:stretch>
            <a:fillRect/>
          </a:stretch>
        </p:blipFill>
        <p:spPr bwMode="auto">
          <a:xfrm>
            <a:off x="6804248" y="3212976"/>
            <a:ext cx="1728192" cy="1008112"/>
          </a:xfrm>
          <a:prstGeom prst="rect">
            <a:avLst/>
          </a:prstGeom>
          <a:noFill/>
          <a:ln w="9525">
            <a:solidFill>
              <a:schemeClr val="accent1">
                <a:shade val="50000"/>
              </a:schemeClr>
            </a:solidFill>
            <a:miter lim="800000"/>
            <a:headEnd/>
            <a:tailEnd/>
          </a:ln>
        </p:spPr>
      </p:pic>
      <p:sp>
        <p:nvSpPr>
          <p:cNvPr id="29" name="Wolkenförmige Legende 28"/>
          <p:cNvSpPr/>
          <p:nvPr/>
        </p:nvSpPr>
        <p:spPr>
          <a:xfrm>
            <a:off x="6588224" y="3356992"/>
            <a:ext cx="360040" cy="216024"/>
          </a:xfrm>
          <a:prstGeom prst="cloudCallout">
            <a:avLst>
              <a:gd name="adj1" fmla="val 53241"/>
              <a:gd name="adj2" fmla="val 168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Wolkenförmige Legende 29"/>
          <p:cNvSpPr/>
          <p:nvPr/>
        </p:nvSpPr>
        <p:spPr>
          <a:xfrm>
            <a:off x="7164288" y="2924944"/>
            <a:ext cx="360040" cy="216024"/>
          </a:xfrm>
          <a:prstGeom prst="cloudCallout">
            <a:avLst>
              <a:gd name="adj1" fmla="val 17968"/>
              <a:gd name="adj2" fmla="val 162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Wolkenförmige Legende 30"/>
          <p:cNvSpPr/>
          <p:nvPr/>
        </p:nvSpPr>
        <p:spPr>
          <a:xfrm>
            <a:off x="7668344" y="2924944"/>
            <a:ext cx="360040" cy="216024"/>
          </a:xfrm>
          <a:prstGeom prst="cloudCallout">
            <a:avLst>
              <a:gd name="adj1" fmla="val -20834"/>
              <a:gd name="adj2" fmla="val 221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Wolkenförmige Legende 31"/>
          <p:cNvSpPr/>
          <p:nvPr/>
        </p:nvSpPr>
        <p:spPr>
          <a:xfrm>
            <a:off x="8388424" y="3068960"/>
            <a:ext cx="360040" cy="216024"/>
          </a:xfrm>
          <a:prstGeom prst="cloudCallout">
            <a:avLst>
              <a:gd name="adj1" fmla="val -80799"/>
              <a:gd name="adj2" fmla="val 156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 descr="C:\Users\lutz\Desktop\exp_logo.jpg"/>
          <p:cNvPicPr>
            <a:picLocks noChangeAspect="1" noChangeArrowheads="1"/>
          </p:cNvPicPr>
          <p:nvPr/>
        </p:nvPicPr>
        <p:blipFill>
          <a:blip r:embed="rId6" cstate="print"/>
          <a:srcRect t="21106"/>
          <a:stretch>
            <a:fillRect/>
          </a:stretch>
        </p:blipFill>
        <p:spPr bwMode="auto">
          <a:xfrm>
            <a:off x="17850" y="-27383"/>
            <a:ext cx="9144000" cy="1311644"/>
          </a:xfrm>
          <a:prstGeom prst="rect">
            <a:avLst/>
          </a:prstGeom>
          <a:solidFill>
            <a:schemeClr val="bg1">
              <a:alpha val="0"/>
            </a:schemeClr>
          </a:solidFill>
        </p:spPr>
      </p:pic>
      <p:sp>
        <p:nvSpPr>
          <p:cNvPr id="33" name="Textfeld 32"/>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pic>
        <p:nvPicPr>
          <p:cNvPr id="18" name="Grafik 17"/>
          <p:cNvPicPr/>
          <p:nvPr/>
        </p:nvPicPr>
        <p:blipFill>
          <a:blip r:embed="rId7" cstate="print"/>
          <a:srcRect/>
          <a:stretch>
            <a:fillRect/>
          </a:stretch>
        </p:blipFill>
        <p:spPr bwMode="auto">
          <a:xfrm>
            <a:off x="5796136" y="1196752"/>
            <a:ext cx="602950" cy="648072"/>
          </a:xfrm>
          <a:prstGeom prst="rect">
            <a:avLst/>
          </a:prstGeom>
          <a:noFill/>
          <a:ln w="9525">
            <a:solidFill>
              <a:schemeClr val="accent1">
                <a:shade val="50000"/>
              </a:schemeClr>
            </a:solidFill>
            <a:miter lim="800000"/>
            <a:headEnd/>
            <a:tailEnd/>
          </a:ln>
        </p:spPr>
      </p:pic>
      <p:sp>
        <p:nvSpPr>
          <p:cNvPr id="21" name="Rechteck 20"/>
          <p:cNvSpPr/>
          <p:nvPr/>
        </p:nvSpPr>
        <p:spPr>
          <a:xfrm>
            <a:off x="6516216" y="1196752"/>
            <a:ext cx="576064"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smtClean="0"/>
              <a:t>Stärke-Nachweis</a:t>
            </a:r>
            <a:endParaRPr lang="de-DE" sz="700" dirty="0"/>
          </a:p>
        </p:txBody>
      </p:sp>
      <p:pic>
        <p:nvPicPr>
          <p:cNvPr id="20" name="Grafik 19"/>
          <p:cNvPicPr/>
          <p:nvPr/>
        </p:nvPicPr>
        <p:blipFill>
          <a:blip r:embed="rId8" cstate="print"/>
          <a:srcRect/>
          <a:stretch>
            <a:fillRect/>
          </a:stretch>
        </p:blipFill>
        <p:spPr bwMode="auto">
          <a:xfrm>
            <a:off x="6300192" y="1556792"/>
            <a:ext cx="544240" cy="576064"/>
          </a:xfrm>
          <a:prstGeom prst="rect">
            <a:avLst/>
          </a:prstGeom>
          <a:noFill/>
          <a:ln w="9525">
            <a:solidFill>
              <a:schemeClr val="accent1">
                <a:shade val="50000"/>
              </a:schemeClr>
            </a:solidFill>
            <a:miter lim="800000"/>
            <a:headEnd/>
            <a:tailEnd/>
          </a:ln>
        </p:spPr>
      </p:pic>
      <p:sp>
        <p:nvSpPr>
          <p:cNvPr id="25"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34" name="Picture 2"/>
          <p:cNvPicPr>
            <a:picLocks noChangeAspect="1" noChangeArrowheads="1"/>
          </p:cNvPicPr>
          <p:nvPr/>
        </p:nvPicPr>
        <p:blipFill>
          <a:blip r:embed="rId9" cstate="print"/>
          <a:srcRect/>
          <a:stretch>
            <a:fillRect/>
          </a:stretch>
        </p:blipFill>
        <p:spPr bwMode="auto">
          <a:xfrm>
            <a:off x="395536" y="1268760"/>
            <a:ext cx="3735944"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par>
                                <p:cTn id="18" presetID="3"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411"/>
                                        </p:tgtEl>
                                        <p:attrNameLst>
                                          <p:attrName>style.visibility</p:attrName>
                                        </p:attrNameLst>
                                      </p:cBhvr>
                                      <p:to>
                                        <p:strVal val="visible"/>
                                      </p:to>
                                    </p:set>
                                    <p:animEffect transition="in" filter="blinds(horizontal)">
                                      <p:cBhvr>
                                        <p:cTn id="43" dur="500"/>
                                        <p:tgtEl>
                                          <p:spTgt spid="174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animBg="1"/>
      <p:bldP spid="23" grpId="0" animBg="1"/>
      <p:bldP spid="24" grpId="0" animBg="1"/>
      <p:bldP spid="29" grpId="0" animBg="1"/>
      <p:bldP spid="30" grpId="0" animBg="1"/>
      <p:bldP spid="31" grpId="0" animBg="1"/>
      <p:bldP spid="32"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p:cNvSpPr/>
          <p:nvPr/>
        </p:nvSpPr>
        <p:spPr>
          <a:xfrm>
            <a:off x="4067944" y="4005064"/>
            <a:ext cx="792088"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 descr="C:\Users\lutz\Desktop\exp_logo.jpg"/>
          <p:cNvPicPr>
            <a:picLocks noChangeAspect="1" noChangeArrowheads="1"/>
          </p:cNvPicPr>
          <p:nvPr/>
        </p:nvPicPr>
        <p:blipFill>
          <a:blip r:embed="rId2" cstate="print"/>
          <a:srcRect t="21106"/>
          <a:stretch>
            <a:fillRect/>
          </a:stretch>
        </p:blipFill>
        <p:spPr bwMode="auto">
          <a:xfrm>
            <a:off x="17850" y="-27383"/>
            <a:ext cx="9144000" cy="1311644"/>
          </a:xfrm>
          <a:prstGeom prst="rect">
            <a:avLst/>
          </a:prstGeom>
          <a:solidFill>
            <a:schemeClr val="bg1">
              <a:alpha val="0"/>
            </a:schemeClr>
          </a:solidFill>
        </p:spPr>
      </p:pic>
      <p:sp>
        <p:nvSpPr>
          <p:cNvPr id="33" name="Textfeld 32"/>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25" name="Textfeld 24"/>
          <p:cNvSpPr txBox="1"/>
          <p:nvPr/>
        </p:nvSpPr>
        <p:spPr>
          <a:xfrm>
            <a:off x="5076056" y="1917987"/>
            <a:ext cx="3672408" cy="4508927"/>
          </a:xfrm>
          <a:prstGeom prst="rect">
            <a:avLst/>
          </a:prstGeom>
          <a:noFill/>
        </p:spPr>
        <p:txBody>
          <a:bodyPr wrap="square" rtlCol="0">
            <a:spAutoFit/>
          </a:bodyPr>
          <a:lstStyle/>
          <a:p>
            <a:r>
              <a:rPr lang="de-DE" sz="2400" dirty="0" smtClean="0"/>
              <a:t>Aufgaben </a:t>
            </a:r>
          </a:p>
          <a:p>
            <a:pPr>
              <a:spcAft>
                <a:spcPts val="600"/>
              </a:spcAft>
            </a:pPr>
            <a:r>
              <a:rPr lang="de-DE" sz="600" dirty="0" smtClean="0"/>
              <a:t> </a:t>
            </a:r>
            <a:r>
              <a:rPr lang="de-DE" sz="100" dirty="0" smtClean="0"/>
              <a:t>                      </a:t>
            </a:r>
            <a:r>
              <a:rPr lang="de-DE" dirty="0" smtClean="0"/>
              <a:t/>
            </a:r>
            <a:br>
              <a:rPr lang="de-DE" dirty="0" smtClean="0"/>
            </a:br>
            <a:r>
              <a:rPr lang="de-DE" dirty="0" smtClean="0"/>
              <a:t>                       am Beispiel </a:t>
            </a:r>
            <a:r>
              <a:rPr lang="de-DE" b="1" dirty="0" smtClean="0"/>
              <a:t>Umwelt</a:t>
            </a:r>
          </a:p>
          <a:p>
            <a:endParaRPr lang="de-DE" dirty="0" smtClean="0"/>
          </a:p>
          <a:p>
            <a:r>
              <a:rPr lang="de-DE" dirty="0" smtClean="0"/>
              <a:t>Gesichtspunkte für Einsatz</a:t>
            </a:r>
            <a:br>
              <a:rPr lang="de-DE" dirty="0" smtClean="0"/>
            </a:br>
            <a:r>
              <a:rPr lang="de-DE" dirty="0" smtClean="0"/>
              <a:t>-  selbstständiges Lernen</a:t>
            </a:r>
          </a:p>
          <a:p>
            <a:pPr>
              <a:buFontTx/>
              <a:buChar char="-"/>
            </a:pPr>
            <a:r>
              <a:rPr lang="de-DE" dirty="0" smtClean="0"/>
              <a:t>  fachbezogene Kommunikation</a:t>
            </a:r>
            <a:br>
              <a:rPr lang="de-DE" dirty="0" smtClean="0"/>
            </a:br>
            <a:r>
              <a:rPr lang="de-DE" dirty="0" smtClean="0"/>
              <a:t>-  Kompetenzorientierung</a:t>
            </a:r>
          </a:p>
          <a:p>
            <a:pPr>
              <a:buFontTx/>
              <a:buChar char="-"/>
            </a:pPr>
            <a:r>
              <a:rPr lang="de-DE" dirty="0" smtClean="0"/>
              <a:t>  </a:t>
            </a:r>
            <a:r>
              <a:rPr lang="de-DE" dirty="0" err="1" smtClean="0"/>
              <a:t>Differenzierungmöglichkeiten</a:t>
            </a:r>
            <a:endParaRPr lang="de-DE" dirty="0" smtClean="0"/>
          </a:p>
          <a:p>
            <a:pPr>
              <a:buFontTx/>
              <a:buChar char="-"/>
            </a:pPr>
            <a:r>
              <a:rPr lang="de-DE" dirty="0" smtClean="0"/>
              <a:t>  Vor- bzw. Nachbereitung von  </a:t>
            </a:r>
            <a:br>
              <a:rPr lang="de-DE" dirty="0" smtClean="0"/>
            </a:br>
            <a:r>
              <a:rPr lang="de-DE" dirty="0" smtClean="0"/>
              <a:t>    Experimenten</a:t>
            </a:r>
          </a:p>
          <a:p>
            <a:pPr>
              <a:buFontTx/>
              <a:buChar char="-"/>
            </a:pPr>
            <a:r>
              <a:rPr lang="de-DE" dirty="0" smtClean="0"/>
              <a:t>  kognitive Herausforderung</a:t>
            </a:r>
          </a:p>
          <a:p>
            <a:pPr>
              <a:buFontTx/>
              <a:buChar char="-"/>
            </a:pPr>
            <a:r>
              <a:rPr lang="de-DE" dirty="0" smtClean="0"/>
              <a:t>  Unterstützungsmöglichkeit durch</a:t>
            </a:r>
            <a:br>
              <a:rPr lang="de-DE" dirty="0" smtClean="0"/>
            </a:br>
            <a:r>
              <a:rPr lang="de-DE" dirty="0" smtClean="0"/>
              <a:t>    Hilfen</a:t>
            </a:r>
          </a:p>
          <a:p>
            <a:pPr>
              <a:buFontTx/>
              <a:buChar char="-"/>
            </a:pPr>
            <a:r>
              <a:rPr lang="de-DE" dirty="0" smtClean="0"/>
              <a:t>   ….</a:t>
            </a:r>
            <a:br>
              <a:rPr lang="de-DE" dirty="0" smtClean="0"/>
            </a:br>
            <a:endParaRPr lang="de-DE" dirty="0"/>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8" name="Picture 2"/>
          <p:cNvPicPr>
            <a:picLocks noChangeAspect="1" noChangeArrowheads="1"/>
          </p:cNvPicPr>
          <p:nvPr/>
        </p:nvPicPr>
        <p:blipFill>
          <a:blip r:embed="rId3" cstate="print"/>
          <a:srcRect/>
          <a:stretch>
            <a:fillRect/>
          </a:stretch>
        </p:blipFill>
        <p:spPr bwMode="auto">
          <a:xfrm>
            <a:off x="395536" y="1268760"/>
            <a:ext cx="3735944"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076056" y="1700808"/>
            <a:ext cx="3672408" cy="1015663"/>
          </a:xfrm>
          <a:prstGeom prst="rect">
            <a:avLst/>
          </a:prstGeom>
          <a:noFill/>
        </p:spPr>
        <p:txBody>
          <a:bodyPr wrap="square" rtlCol="0">
            <a:spAutoFit/>
          </a:bodyPr>
          <a:lstStyle/>
          <a:p>
            <a:r>
              <a:rPr lang="de-DE" sz="2400" dirty="0" smtClean="0"/>
              <a:t>Kooperative Lernformen</a:t>
            </a:r>
            <a:r>
              <a:rPr lang="de-DE" dirty="0" smtClean="0"/>
              <a:t/>
            </a:r>
            <a:br>
              <a:rPr lang="de-DE" dirty="0" smtClean="0"/>
            </a:br>
            <a:r>
              <a:rPr lang="de-DE" dirty="0" smtClean="0"/>
              <a:t>            zur Unterstützung des Lernens </a:t>
            </a:r>
            <a:endParaRPr lang="de-DE" b="1" dirty="0" smtClean="0"/>
          </a:p>
          <a:p>
            <a:endParaRPr lang="de-DE" dirty="0" smtClean="0"/>
          </a:p>
        </p:txBody>
      </p:sp>
      <p:sp>
        <p:nvSpPr>
          <p:cNvPr id="6" name="Textfeld 5"/>
          <p:cNvSpPr txBox="1"/>
          <p:nvPr/>
        </p:nvSpPr>
        <p:spPr>
          <a:xfrm>
            <a:off x="5076056" y="2494051"/>
            <a:ext cx="3672408" cy="2031325"/>
          </a:xfrm>
          <a:prstGeom prst="rect">
            <a:avLst/>
          </a:prstGeom>
          <a:noFill/>
        </p:spPr>
        <p:txBody>
          <a:bodyPr wrap="square" rtlCol="0">
            <a:spAutoFit/>
          </a:bodyPr>
          <a:lstStyle/>
          <a:p>
            <a:r>
              <a:rPr lang="de-DE" b="1" dirty="0" smtClean="0"/>
              <a:t>z.B.</a:t>
            </a:r>
          </a:p>
          <a:p>
            <a:pPr>
              <a:buFontTx/>
              <a:buChar char="-"/>
            </a:pPr>
            <a:r>
              <a:rPr lang="de-DE" dirty="0" smtClean="0"/>
              <a:t>   Lerntandems</a:t>
            </a:r>
          </a:p>
          <a:p>
            <a:pPr>
              <a:buFontTx/>
              <a:buChar char="-"/>
            </a:pPr>
            <a:r>
              <a:rPr lang="de-DE" dirty="0" smtClean="0"/>
              <a:t>   Kugellager</a:t>
            </a:r>
          </a:p>
          <a:p>
            <a:pPr>
              <a:buFontTx/>
              <a:buChar char="-"/>
            </a:pPr>
            <a:r>
              <a:rPr lang="de-DE" dirty="0" smtClean="0"/>
              <a:t>   Gruppenpuzzle</a:t>
            </a:r>
          </a:p>
          <a:p>
            <a:pPr>
              <a:buFontTx/>
              <a:buChar char="-"/>
            </a:pPr>
            <a:r>
              <a:rPr lang="de-DE" dirty="0" smtClean="0"/>
              <a:t>   </a:t>
            </a:r>
            <a:r>
              <a:rPr lang="de-DE" dirty="0" err="1" smtClean="0"/>
              <a:t>think</a:t>
            </a:r>
            <a:r>
              <a:rPr lang="de-DE" dirty="0" smtClean="0"/>
              <a:t>-pair-</a:t>
            </a:r>
            <a:r>
              <a:rPr lang="de-DE" dirty="0" err="1" smtClean="0"/>
              <a:t>share</a:t>
            </a:r>
            <a:r>
              <a:rPr lang="de-DE" dirty="0" smtClean="0"/>
              <a:t>-Methode</a:t>
            </a:r>
          </a:p>
          <a:p>
            <a:pPr>
              <a:buFontTx/>
              <a:buChar char="-"/>
            </a:pPr>
            <a:r>
              <a:rPr lang="de-DE" dirty="0" smtClean="0"/>
              <a:t> …</a:t>
            </a:r>
          </a:p>
          <a:p>
            <a:endParaRPr lang="de-DE" dirty="0" smtClean="0"/>
          </a:p>
        </p:txBody>
      </p:sp>
      <p:grpSp>
        <p:nvGrpSpPr>
          <p:cNvPr id="2" name="Gruppieren 7"/>
          <p:cNvGrpSpPr/>
          <p:nvPr/>
        </p:nvGrpSpPr>
        <p:grpSpPr>
          <a:xfrm>
            <a:off x="4788024" y="4365104"/>
            <a:ext cx="3744416" cy="1799481"/>
            <a:chOff x="827584" y="2924944"/>
            <a:chExt cx="7632848" cy="3887713"/>
          </a:xfrm>
        </p:grpSpPr>
        <p:pic>
          <p:nvPicPr>
            <p:cNvPr id="9"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10"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sp>
          <p:nvSpPr>
            <p:cNvPr id="11" name="Flussdiagramm: Verbindungsstelle 10"/>
            <p:cNvSpPr/>
            <p:nvPr/>
          </p:nvSpPr>
          <p:spPr>
            <a:xfrm>
              <a:off x="1547664"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4" name="Flussdiagramm: Verbindungsstelle 13"/>
            <p:cNvSpPr/>
            <p:nvPr/>
          </p:nvSpPr>
          <p:spPr>
            <a:xfrm>
              <a:off x="2699792"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5" name="Flussdiagramm: Verbindungsstelle 14"/>
            <p:cNvSpPr/>
            <p:nvPr/>
          </p:nvSpPr>
          <p:spPr>
            <a:xfrm>
              <a:off x="4139952" y="30773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6" name="Flussdiagramm: Verbindungsstelle 15"/>
            <p:cNvSpPr/>
            <p:nvPr/>
          </p:nvSpPr>
          <p:spPr>
            <a:xfrm>
              <a:off x="1043608"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7" name="Flussdiagramm: Verbindungsstelle 16"/>
            <p:cNvSpPr/>
            <p:nvPr/>
          </p:nvSpPr>
          <p:spPr>
            <a:xfrm>
              <a:off x="2051720"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8" name="Flussdiagramm: Verbindungsstelle 17"/>
            <p:cNvSpPr/>
            <p:nvPr/>
          </p:nvSpPr>
          <p:spPr>
            <a:xfrm>
              <a:off x="3203848" y="429309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9" name="Flussdiagramm: Verbindungsstelle 18"/>
            <p:cNvSpPr/>
            <p:nvPr/>
          </p:nvSpPr>
          <p:spPr>
            <a:xfrm>
              <a:off x="4499992"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0" name="Flussdiagramm: Verbindungsstelle 19"/>
            <p:cNvSpPr/>
            <p:nvPr/>
          </p:nvSpPr>
          <p:spPr>
            <a:xfrm>
              <a:off x="5724128"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1" name="Flussdiagramm: Verbindungsstelle 20"/>
            <p:cNvSpPr/>
            <p:nvPr/>
          </p:nvSpPr>
          <p:spPr>
            <a:xfrm>
              <a:off x="4067944"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2" name="Flussdiagramm: Verbindungsstelle 21"/>
            <p:cNvSpPr/>
            <p:nvPr/>
          </p:nvSpPr>
          <p:spPr>
            <a:xfrm>
              <a:off x="5004048"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3" name="Flussdiagramm: Verbindungsstelle 22"/>
            <p:cNvSpPr/>
            <p:nvPr/>
          </p:nvSpPr>
          <p:spPr>
            <a:xfrm>
              <a:off x="7164288" y="47335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4" name="Flussdiagramm: Verbindungsstelle 23"/>
            <p:cNvSpPr/>
            <p:nvPr/>
          </p:nvSpPr>
          <p:spPr>
            <a:xfrm>
              <a:off x="6228184" y="5877272"/>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grpSp>
      <p:grpSp>
        <p:nvGrpSpPr>
          <p:cNvPr id="3" name="Gruppieren 24"/>
          <p:cNvGrpSpPr/>
          <p:nvPr/>
        </p:nvGrpSpPr>
        <p:grpSpPr>
          <a:xfrm>
            <a:off x="4427984" y="4221088"/>
            <a:ext cx="4392488" cy="2016224"/>
            <a:chOff x="827584" y="2924944"/>
            <a:chExt cx="7632848" cy="3887713"/>
          </a:xfrm>
        </p:grpSpPr>
        <p:pic>
          <p:nvPicPr>
            <p:cNvPr id="26"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27"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grpSp>
          <p:nvGrpSpPr>
            <p:cNvPr id="5" name="Gruppieren 9"/>
            <p:cNvGrpSpPr/>
            <p:nvPr/>
          </p:nvGrpSpPr>
          <p:grpSpPr>
            <a:xfrm>
              <a:off x="1547664" y="2924944"/>
              <a:ext cx="1800200" cy="720080"/>
              <a:chOff x="1547664" y="2924944"/>
              <a:chExt cx="1800200" cy="720080"/>
            </a:xfrm>
          </p:grpSpPr>
          <p:sp>
            <p:nvSpPr>
              <p:cNvPr id="44" name="Ellipse 7"/>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links und rechts 8"/>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10"/>
            <p:cNvGrpSpPr/>
            <p:nvPr/>
          </p:nvGrpSpPr>
          <p:grpSpPr>
            <a:xfrm>
              <a:off x="1043608" y="4149080"/>
              <a:ext cx="1800200" cy="720080"/>
              <a:chOff x="1547664" y="2924944"/>
              <a:chExt cx="1800200" cy="720080"/>
            </a:xfrm>
          </p:grpSpPr>
          <p:sp>
            <p:nvSpPr>
              <p:cNvPr id="42" name="Ellipse 41"/>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Pfeil nach links und rechts 42"/>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 name="Gruppieren 13"/>
            <p:cNvGrpSpPr/>
            <p:nvPr/>
          </p:nvGrpSpPr>
          <p:grpSpPr>
            <a:xfrm rot="7686582">
              <a:off x="3193135" y="3722704"/>
              <a:ext cx="1800200" cy="720080"/>
              <a:chOff x="1547664" y="2924944"/>
              <a:chExt cx="1800200" cy="720080"/>
            </a:xfrm>
          </p:grpSpPr>
          <p:sp>
            <p:nvSpPr>
              <p:cNvPr id="40" name="Ellipse 39"/>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Pfeil nach links und rechts 40"/>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16"/>
            <p:cNvGrpSpPr/>
            <p:nvPr/>
          </p:nvGrpSpPr>
          <p:grpSpPr>
            <a:xfrm>
              <a:off x="5868144" y="4581128"/>
              <a:ext cx="1800200" cy="720080"/>
              <a:chOff x="1547664" y="2924944"/>
              <a:chExt cx="1800200" cy="720080"/>
            </a:xfrm>
          </p:grpSpPr>
          <p:sp>
            <p:nvSpPr>
              <p:cNvPr id="38" name="Ellipse 37"/>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links und rechts 38"/>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 name="Gruppieren 20"/>
            <p:cNvGrpSpPr/>
            <p:nvPr/>
          </p:nvGrpSpPr>
          <p:grpSpPr>
            <a:xfrm>
              <a:off x="5148064" y="5733256"/>
              <a:ext cx="1800200" cy="720080"/>
              <a:chOff x="1547664" y="2924944"/>
              <a:chExt cx="1800200" cy="720080"/>
            </a:xfrm>
          </p:grpSpPr>
          <p:sp>
            <p:nvSpPr>
              <p:cNvPr id="36" name="Ellipse 35"/>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links und rechts 36"/>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3"/>
            <p:cNvGrpSpPr/>
            <p:nvPr/>
          </p:nvGrpSpPr>
          <p:grpSpPr>
            <a:xfrm rot="7686582">
              <a:off x="3788957" y="5080452"/>
              <a:ext cx="1800200" cy="720080"/>
              <a:chOff x="1483850" y="2977119"/>
              <a:chExt cx="1800200" cy="720080"/>
            </a:xfrm>
          </p:grpSpPr>
          <p:sp>
            <p:nvSpPr>
              <p:cNvPr id="34" name="Ellipse 33"/>
              <p:cNvSpPr/>
              <p:nvPr/>
            </p:nvSpPr>
            <p:spPr>
              <a:xfrm>
                <a:off x="1483850" y="2977119"/>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Pfeil nach links und rechts 34"/>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30" name="Gruppieren 46"/>
          <p:cNvGrpSpPr/>
          <p:nvPr/>
        </p:nvGrpSpPr>
        <p:grpSpPr>
          <a:xfrm>
            <a:off x="4427984" y="4077072"/>
            <a:ext cx="4464496" cy="2251443"/>
            <a:chOff x="827584" y="2937141"/>
            <a:chExt cx="7776864" cy="3875516"/>
          </a:xfrm>
        </p:grpSpPr>
        <p:pic>
          <p:nvPicPr>
            <p:cNvPr id="48" name="Picture 2" descr="C:\Users\lutz\Desktop\Image1.jpg"/>
            <p:cNvPicPr>
              <a:picLocks noChangeAspect="1" noChangeArrowheads="1"/>
            </p:cNvPicPr>
            <p:nvPr/>
          </p:nvPicPr>
          <p:blipFill>
            <a:blip r:embed="rId2" cstate="print"/>
            <a:srcRect/>
            <a:stretch>
              <a:fillRect/>
            </a:stretch>
          </p:blipFill>
          <p:spPr bwMode="auto">
            <a:xfrm>
              <a:off x="827584" y="2996952"/>
              <a:ext cx="4625155" cy="2231529"/>
            </a:xfrm>
            <a:prstGeom prst="rect">
              <a:avLst/>
            </a:prstGeom>
            <a:noFill/>
          </p:spPr>
        </p:pic>
        <p:pic>
          <p:nvPicPr>
            <p:cNvPr id="49" name="Picture 2" descr="C:\Users\lutz\Desktop\Image1.jpg"/>
            <p:cNvPicPr>
              <a:picLocks noChangeAspect="1" noChangeArrowheads="1"/>
            </p:cNvPicPr>
            <p:nvPr/>
          </p:nvPicPr>
          <p:blipFill>
            <a:blip r:embed="rId2" cstate="print"/>
            <a:srcRect l="3474"/>
            <a:stretch>
              <a:fillRect/>
            </a:stretch>
          </p:blipFill>
          <p:spPr bwMode="auto">
            <a:xfrm>
              <a:off x="3995936" y="4581128"/>
              <a:ext cx="4464496" cy="2231529"/>
            </a:xfrm>
            <a:prstGeom prst="rect">
              <a:avLst/>
            </a:prstGeom>
            <a:noFill/>
          </p:spPr>
        </p:pic>
        <p:sp>
          <p:nvSpPr>
            <p:cNvPr id="50" name="Explosion 1 49"/>
            <p:cNvSpPr/>
            <p:nvPr/>
          </p:nvSpPr>
          <p:spPr>
            <a:xfrm>
              <a:off x="1403647" y="2937141"/>
              <a:ext cx="7200801" cy="3744417"/>
            </a:xfrm>
            <a:prstGeom prst="irregularSeal1">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17"/>
          <p:cNvGrpSpPr/>
          <p:nvPr/>
        </p:nvGrpSpPr>
        <p:grpSpPr>
          <a:xfrm>
            <a:off x="0" y="-27383"/>
            <a:ext cx="9144000" cy="1311644"/>
            <a:chOff x="0" y="-27383"/>
            <a:chExt cx="9144000" cy="1311644"/>
          </a:xfrm>
        </p:grpSpPr>
        <p:pic>
          <p:nvPicPr>
            <p:cNvPr id="52"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53" name="Textfeld 52"/>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sp>
        <p:nvSpPr>
          <p:cNvPr id="12" name="Pfeil nach rechts 11"/>
          <p:cNvSpPr/>
          <p:nvPr/>
        </p:nvSpPr>
        <p:spPr>
          <a:xfrm>
            <a:off x="3995936" y="5085184"/>
            <a:ext cx="792088"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ußzeilenplatzhalter 5"/>
          <p:cNvSpPr txBox="1">
            <a:spLocks/>
          </p:cNvSpPr>
          <p:nvPr/>
        </p:nvSpPr>
        <p:spPr>
          <a:xfrm>
            <a:off x="2411760" y="6503671"/>
            <a:ext cx="4026233"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chemeClr val="tx1">
                    <a:tint val="75000"/>
                  </a:schemeClr>
                </a:solidFill>
                <a:effectLst/>
                <a:uLnTx/>
                <a:uFillTx/>
                <a:latin typeface="+mn-lt"/>
                <a:ea typeface="+mn-ea"/>
                <a:cs typeface="+mn-cs"/>
              </a:rPr>
              <a:t>Siemens Stiftung Multiplikatorenschulung Fulda 09/12</a:t>
            </a: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6" name="Fußzeilenplatzhalter 55"/>
          <p:cNvSpPr>
            <a:spLocks noGrp="1"/>
          </p:cNvSpPr>
          <p:nvPr>
            <p:ph type="ftr" sz="quarter" idx="11"/>
          </p:nvPr>
        </p:nvSpPr>
        <p:spPr/>
        <p:txBody>
          <a:bodyPr/>
          <a:lstStyle/>
          <a:p>
            <a:r>
              <a:rPr lang="de-DE" smtClean="0"/>
              <a:t>Siemens Stiftung Multiplikatorenschulung Fulda 09/13</a:t>
            </a:r>
            <a:endParaRPr lang="de-DE"/>
          </a:p>
        </p:txBody>
      </p:sp>
      <p:pic>
        <p:nvPicPr>
          <p:cNvPr id="57" name="Picture 2"/>
          <p:cNvPicPr>
            <a:picLocks noChangeAspect="1" noChangeArrowheads="1"/>
          </p:cNvPicPr>
          <p:nvPr/>
        </p:nvPicPr>
        <p:blipFill>
          <a:blip r:embed="rId4" cstate="print"/>
          <a:srcRect/>
          <a:stretch>
            <a:fillRect/>
          </a:stretch>
        </p:blipFill>
        <p:spPr bwMode="auto">
          <a:xfrm>
            <a:off x="395536" y="1268760"/>
            <a:ext cx="3735944"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2555776" y="1484784"/>
            <a:ext cx="5184576" cy="108012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Methodenangebote – </a:t>
            </a:r>
            <a:b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b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Argumente zur Begründung (I)</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Grafik 9" descr="BLK_H60.jpg"/>
          <p:cNvPicPr>
            <a:picLocks noChangeAspect="1"/>
          </p:cNvPicPr>
          <p:nvPr/>
        </p:nvPicPr>
        <p:blipFill>
          <a:blip r:embed="rId3" cstate="print"/>
          <a:stretch>
            <a:fillRect/>
          </a:stretch>
        </p:blipFill>
        <p:spPr>
          <a:xfrm>
            <a:off x="1635606" y="3993143"/>
            <a:ext cx="1640250" cy="2316177"/>
          </a:xfrm>
          <a:prstGeom prst="rect">
            <a:avLst/>
          </a:prstGeom>
        </p:spPr>
      </p:pic>
      <p:sp>
        <p:nvSpPr>
          <p:cNvPr id="11" name="Textfeld 10"/>
          <p:cNvSpPr txBox="1"/>
          <p:nvPr/>
        </p:nvSpPr>
        <p:spPr>
          <a:xfrm>
            <a:off x="3707904" y="3046888"/>
            <a:ext cx="4608512" cy="3262432"/>
          </a:xfrm>
          <a:prstGeom prst="rect">
            <a:avLst/>
          </a:prstGeom>
          <a:noFill/>
        </p:spPr>
        <p:txBody>
          <a:bodyPr wrap="square" rtlCol="0">
            <a:spAutoFit/>
          </a:bodyPr>
          <a:lstStyle/>
          <a:p>
            <a:r>
              <a:rPr lang="de-DE" sz="1600" dirty="0" smtClean="0"/>
              <a:t>„Beobachten und Experimentieren werden aber </a:t>
            </a:r>
            <a:br>
              <a:rPr lang="de-DE" sz="1600" dirty="0" smtClean="0"/>
            </a:br>
            <a:r>
              <a:rPr lang="de-DE" sz="1600" dirty="0" smtClean="0"/>
              <a:t>erst dann zum naturwissenschaftlichen Arbeiten, wenn sie Teil des spezifisch naturwissenschaftlichen Argumentierens sind. In dieser Funktion ist das empirische Arbeiten allerdings weniger beliebt als der bloß handelnde Umgang mit Gegenständen des Fachs. Ohne diese Einbindung schult das </a:t>
            </a:r>
            <a:r>
              <a:rPr lang="de-DE" sz="1600" dirty="0" err="1" smtClean="0"/>
              <a:t>Experi-mentieren</a:t>
            </a:r>
            <a:r>
              <a:rPr lang="de-DE" sz="1600" dirty="0" smtClean="0"/>
              <a:t> jedoch höchstens manuelle  Geschick-</a:t>
            </a:r>
            <a:r>
              <a:rPr lang="de-DE" sz="1600" dirty="0" err="1" smtClean="0"/>
              <a:t>lichkeit</a:t>
            </a:r>
            <a:r>
              <a:rPr lang="de-DE" sz="1600" dirty="0" smtClean="0"/>
              <a:t> im Umgang mit diversen, sehr speziellen Apparaten und die Fähigkeit, Arbeitsanweisungen sequentiell abzuarbeiten.“ </a:t>
            </a:r>
          </a:p>
          <a:p>
            <a:endParaRPr lang="de-DE" sz="1600" dirty="0" smtClean="0"/>
          </a:p>
          <a:p>
            <a:r>
              <a:rPr lang="de-DE" sz="1400" dirty="0" smtClean="0"/>
              <a:t>BLK-Gutachten, Bonn 1997, S. 73</a:t>
            </a:r>
            <a:endParaRPr lang="de-DE" dirty="0"/>
          </a:p>
        </p:txBody>
      </p:sp>
      <p:sp>
        <p:nvSpPr>
          <p:cNvPr id="12" name="Textfeld 11"/>
          <p:cNvSpPr txBox="1"/>
          <p:nvPr/>
        </p:nvSpPr>
        <p:spPr>
          <a:xfrm>
            <a:off x="2555776" y="2708920"/>
            <a:ext cx="704039" cy="400110"/>
          </a:xfrm>
          <a:prstGeom prst="rect">
            <a:avLst/>
          </a:prstGeom>
          <a:noFill/>
        </p:spPr>
        <p:txBody>
          <a:bodyPr wrap="none" rtlCol="0">
            <a:spAutoFit/>
          </a:bodyPr>
          <a:lstStyle/>
          <a:p>
            <a:r>
              <a:rPr lang="de-DE" sz="2000" b="1" dirty="0" smtClean="0">
                <a:solidFill>
                  <a:schemeClr val="accent3">
                    <a:lumMod val="50000"/>
                  </a:schemeClr>
                </a:solidFill>
              </a:rPr>
              <a:t>1997</a:t>
            </a:r>
            <a:endParaRPr lang="de-DE" sz="2000" b="1" dirty="0">
              <a:solidFill>
                <a:schemeClr val="accent3">
                  <a:lumMod val="50000"/>
                </a:schemeClr>
              </a:solidFill>
            </a:endParaRPr>
          </a:p>
        </p:txBody>
      </p:sp>
      <p:sp>
        <p:nvSpPr>
          <p:cNvPr id="13" name="Inhaltsplatzhalter 2"/>
          <p:cNvSpPr>
            <a:spLocks noGrp="1"/>
          </p:cNvSpPr>
          <p:nvPr>
            <p:ph idx="1"/>
          </p:nvPr>
        </p:nvSpPr>
        <p:spPr>
          <a:xfrm>
            <a:off x="3923928" y="4005064"/>
            <a:ext cx="3826768" cy="1008112"/>
          </a:xfrm>
          <a:solidFill>
            <a:schemeClr val="bg1"/>
          </a:solidFill>
          <a:effectLst>
            <a:outerShdw blurRad="406400" dist="38100" dir="4860000" sx="107000" sy="107000" algn="tl" rotWithShape="0">
              <a:prstClr val="black">
                <a:alpha val="40000"/>
              </a:prstClr>
            </a:outerShdw>
          </a:effectLst>
        </p:spPr>
        <p:txBody>
          <a:bodyPr lIns="252000" tIns="324000" rIns="252000" bIns="180000">
            <a:normAutofit fontScale="85000" lnSpcReduction="10000"/>
          </a:bodyPr>
          <a:lstStyle/>
          <a:p>
            <a:pPr algn="ctr">
              <a:buNone/>
            </a:pPr>
            <a:r>
              <a:rPr lang="de-DE" dirty="0" smtClean="0"/>
              <a:t>Hands on &amp; </a:t>
            </a:r>
            <a:r>
              <a:rPr lang="de-DE" dirty="0" err="1" smtClean="0"/>
              <a:t>Minds</a:t>
            </a:r>
            <a:r>
              <a:rPr lang="de-DE" dirty="0" smtClean="0"/>
              <a:t> on !</a:t>
            </a:r>
            <a:endParaRPr lang="de-DE" dirty="0"/>
          </a:p>
        </p:txBody>
      </p:sp>
      <p:sp>
        <p:nvSpPr>
          <p:cNvPr id="14"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15" name="Picture 2"/>
          <p:cNvPicPr>
            <a:picLocks noChangeAspect="1" noChangeArrowheads="1"/>
          </p:cNvPicPr>
          <p:nvPr/>
        </p:nvPicPr>
        <p:blipFill>
          <a:blip r:embed="rId4" cstate="print"/>
          <a:srcRect/>
          <a:stretch>
            <a:fillRect/>
          </a:stretch>
        </p:blipFill>
        <p:spPr bwMode="auto">
          <a:xfrm>
            <a:off x="827584" y="1340768"/>
            <a:ext cx="1631187" cy="22322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blinds(horizontal)">
                                      <p:cBhvr>
                                        <p:cTn id="27" dur="500"/>
                                        <p:tgtEl>
                                          <p:spTgt spid="13">
                                            <p:bg/>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2555776" y="1484784"/>
            <a:ext cx="5184576" cy="108012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Methodenangebote – </a:t>
            </a:r>
            <a:b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b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Argumente zur Begründung (II)</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feld 11"/>
          <p:cNvSpPr txBox="1"/>
          <p:nvPr/>
        </p:nvSpPr>
        <p:spPr>
          <a:xfrm>
            <a:off x="2555776" y="2708920"/>
            <a:ext cx="704039" cy="400110"/>
          </a:xfrm>
          <a:prstGeom prst="rect">
            <a:avLst/>
          </a:prstGeom>
          <a:noFill/>
        </p:spPr>
        <p:txBody>
          <a:bodyPr wrap="none" rtlCol="0">
            <a:spAutoFit/>
          </a:bodyPr>
          <a:lstStyle/>
          <a:p>
            <a:r>
              <a:rPr lang="de-DE" sz="2000" b="1" dirty="0" smtClean="0">
                <a:solidFill>
                  <a:schemeClr val="accent3">
                    <a:lumMod val="50000"/>
                  </a:schemeClr>
                </a:solidFill>
              </a:rPr>
              <a:t>2006</a:t>
            </a:r>
            <a:endParaRPr lang="de-DE" sz="2000" b="1" dirty="0">
              <a:solidFill>
                <a:schemeClr val="accent3">
                  <a:lumMod val="50000"/>
                </a:schemeClr>
              </a:solidFill>
            </a:endParaRPr>
          </a:p>
        </p:txBody>
      </p:sp>
      <p:pic>
        <p:nvPicPr>
          <p:cNvPr id="14" name="Picture 3" descr="C:\Users\lutz\Desktop\Siemens München 0512\mat\pisaT.jpg"/>
          <p:cNvPicPr>
            <a:picLocks noChangeAspect="1" noChangeArrowheads="1"/>
          </p:cNvPicPr>
          <p:nvPr/>
        </p:nvPicPr>
        <p:blipFill>
          <a:blip r:embed="rId3" cstate="print"/>
          <a:srcRect l="22421" t="21727" r="20415" b="50339"/>
          <a:stretch>
            <a:fillRect/>
          </a:stretch>
        </p:blipFill>
        <p:spPr bwMode="auto">
          <a:xfrm>
            <a:off x="611560" y="5301208"/>
            <a:ext cx="1872208" cy="1296144"/>
          </a:xfrm>
          <a:prstGeom prst="rect">
            <a:avLst/>
          </a:prstGeom>
          <a:noFill/>
        </p:spPr>
      </p:pic>
      <p:pic>
        <p:nvPicPr>
          <p:cNvPr id="15" name="Picture 5" descr="Bild"/>
          <p:cNvPicPr>
            <a:picLocks noChangeAspect="1" noChangeArrowheads="1"/>
          </p:cNvPicPr>
          <p:nvPr/>
        </p:nvPicPr>
        <p:blipFill>
          <a:blip r:embed="rId4" cstate="print"/>
          <a:srcRect/>
          <a:stretch>
            <a:fillRect/>
          </a:stretch>
        </p:blipFill>
        <p:spPr bwMode="auto">
          <a:xfrm>
            <a:off x="924090" y="4149080"/>
            <a:ext cx="1199638" cy="1152128"/>
          </a:xfrm>
          <a:prstGeom prst="rect">
            <a:avLst/>
          </a:prstGeom>
          <a:noFill/>
        </p:spPr>
      </p:pic>
      <p:pic>
        <p:nvPicPr>
          <p:cNvPr id="17" name="Grafik 16" descr="nwu stile.jpg"/>
          <p:cNvPicPr>
            <a:picLocks noChangeAspect="1"/>
          </p:cNvPicPr>
          <p:nvPr/>
        </p:nvPicPr>
        <p:blipFill>
          <a:blip r:embed="rId5" cstate="print"/>
          <a:stretch>
            <a:fillRect/>
          </a:stretch>
        </p:blipFill>
        <p:spPr>
          <a:xfrm>
            <a:off x="3275856" y="2420888"/>
            <a:ext cx="5109972" cy="3968496"/>
          </a:xfrm>
          <a:prstGeom prst="rect">
            <a:avLst/>
          </a:prstGeom>
        </p:spPr>
      </p:pic>
      <p:cxnSp>
        <p:nvCxnSpPr>
          <p:cNvPr id="19" name="Gerade Verbindung 18"/>
          <p:cNvCxnSpPr/>
          <p:nvPr/>
        </p:nvCxnSpPr>
        <p:spPr>
          <a:xfrm flipV="1">
            <a:off x="4058613" y="4040156"/>
            <a:ext cx="933264" cy="678297"/>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4932040" y="3266324"/>
            <a:ext cx="936104" cy="81074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5886806" y="3261864"/>
            <a:ext cx="917442" cy="9512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6804248" y="3387218"/>
            <a:ext cx="864096" cy="40182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3656996" y="2555612"/>
            <a:ext cx="4443396"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Bestes Lernergebnis &amp; relativ hohes Interesse</a:t>
            </a:r>
            <a:endParaRPr lang="de-DE" dirty="0">
              <a:effectLst>
                <a:outerShdw blurRad="38100" dist="38100" dir="2700000" algn="tl">
                  <a:srgbClr val="000000">
                    <a:alpha val="43137"/>
                  </a:srgbClr>
                </a:outerShdw>
              </a:effectLst>
            </a:endParaRPr>
          </a:p>
        </p:txBody>
      </p:sp>
      <p:sp>
        <p:nvSpPr>
          <p:cNvPr id="30" name="Textfeld 29"/>
          <p:cNvSpPr txBox="1"/>
          <p:nvPr/>
        </p:nvSpPr>
        <p:spPr>
          <a:xfrm>
            <a:off x="4211960" y="3068960"/>
            <a:ext cx="1440160" cy="261610"/>
          </a:xfrm>
          <a:prstGeom prst="rect">
            <a:avLst/>
          </a:prstGeom>
          <a:noFill/>
        </p:spPr>
        <p:txBody>
          <a:bodyPr wrap="square" rtlCol="0">
            <a:spAutoFit/>
          </a:bodyPr>
          <a:lstStyle/>
          <a:p>
            <a:r>
              <a:rPr lang="de-DE" sz="1100" dirty="0" smtClean="0"/>
              <a:t>Globale Aktivitäten</a:t>
            </a:r>
            <a:endParaRPr lang="de-DE" sz="1100" dirty="0"/>
          </a:p>
        </p:txBody>
      </p:sp>
      <p:sp>
        <p:nvSpPr>
          <p:cNvPr id="31" name="Textfeld 30"/>
          <p:cNvSpPr txBox="1"/>
          <p:nvPr/>
        </p:nvSpPr>
        <p:spPr>
          <a:xfrm>
            <a:off x="5796136" y="4221088"/>
            <a:ext cx="1728192" cy="261610"/>
          </a:xfrm>
          <a:prstGeom prst="rect">
            <a:avLst/>
          </a:prstGeom>
          <a:noFill/>
        </p:spPr>
        <p:txBody>
          <a:bodyPr wrap="square" rtlCol="0">
            <a:spAutoFit/>
          </a:bodyPr>
          <a:lstStyle/>
          <a:p>
            <a:r>
              <a:rPr lang="de-DE" sz="1100" dirty="0" smtClean="0"/>
              <a:t>Traditioneller Unterricht</a:t>
            </a:r>
            <a:endParaRPr lang="de-DE" sz="1100" dirty="0"/>
          </a:p>
        </p:txBody>
      </p:sp>
      <p:sp>
        <p:nvSpPr>
          <p:cNvPr id="32" name="Textfeld 31"/>
          <p:cNvSpPr txBox="1"/>
          <p:nvPr/>
        </p:nvSpPr>
        <p:spPr>
          <a:xfrm>
            <a:off x="5724128" y="3455422"/>
            <a:ext cx="1728192" cy="261610"/>
          </a:xfrm>
          <a:prstGeom prst="rect">
            <a:avLst/>
          </a:prstGeom>
          <a:noFill/>
        </p:spPr>
        <p:txBody>
          <a:bodyPr wrap="square" rtlCol="0">
            <a:spAutoFit/>
          </a:bodyPr>
          <a:lstStyle/>
          <a:p>
            <a:r>
              <a:rPr lang="de-DE" sz="1100" dirty="0" smtClean="0"/>
              <a:t>kognitiv fokussiert</a:t>
            </a:r>
            <a:endParaRPr lang="de-DE" sz="1100" dirty="0"/>
          </a:p>
        </p:txBody>
      </p:sp>
      <p:sp>
        <p:nvSpPr>
          <p:cNvPr id="1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20" name="Picture 2"/>
          <p:cNvPicPr>
            <a:picLocks noChangeAspect="1" noChangeArrowheads="1"/>
          </p:cNvPicPr>
          <p:nvPr/>
        </p:nvPicPr>
        <p:blipFill>
          <a:blip r:embed="rId6" cstate="print"/>
          <a:srcRect/>
          <a:stretch>
            <a:fillRect/>
          </a:stretch>
        </p:blipFill>
        <p:spPr bwMode="auto">
          <a:xfrm>
            <a:off x="827584" y="1340768"/>
            <a:ext cx="1631187" cy="22322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par>
                                <p:cTn id="47" presetID="3" presetClass="entr" presetSubtype="1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2555776" y="1484784"/>
            <a:ext cx="5184576" cy="108012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Methodenangebote – </a:t>
            </a:r>
            <a:b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b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Argumente zur Begründung (III)</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feld 11"/>
          <p:cNvSpPr txBox="1"/>
          <p:nvPr/>
        </p:nvSpPr>
        <p:spPr>
          <a:xfrm>
            <a:off x="2555776" y="2708920"/>
            <a:ext cx="704039" cy="400110"/>
          </a:xfrm>
          <a:prstGeom prst="rect">
            <a:avLst/>
          </a:prstGeom>
          <a:noFill/>
        </p:spPr>
        <p:txBody>
          <a:bodyPr wrap="none" rtlCol="0">
            <a:spAutoFit/>
          </a:bodyPr>
          <a:lstStyle/>
          <a:p>
            <a:r>
              <a:rPr lang="de-DE" sz="2000" b="1" dirty="0" smtClean="0">
                <a:solidFill>
                  <a:schemeClr val="accent3">
                    <a:lumMod val="50000"/>
                  </a:schemeClr>
                </a:solidFill>
              </a:rPr>
              <a:t>2009</a:t>
            </a:r>
            <a:endParaRPr lang="de-DE" sz="2000" b="1" dirty="0">
              <a:solidFill>
                <a:schemeClr val="accent3">
                  <a:lumMod val="50000"/>
                </a:schemeClr>
              </a:solidFill>
            </a:endParaRPr>
          </a:p>
        </p:txBody>
      </p:sp>
      <p:pic>
        <p:nvPicPr>
          <p:cNvPr id="15" name="Bild 4"/>
          <p:cNvPicPr>
            <a:picLocks noChangeAspect="1"/>
          </p:cNvPicPr>
          <p:nvPr/>
        </p:nvPicPr>
        <p:blipFill>
          <a:blip r:embed="rId3" cstate="print"/>
          <a:srcRect/>
          <a:stretch>
            <a:fillRect/>
          </a:stretch>
        </p:blipFill>
        <p:spPr bwMode="auto">
          <a:xfrm>
            <a:off x="2468639" y="3861048"/>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7" name="Rechteck 16"/>
          <p:cNvSpPr/>
          <p:nvPr/>
        </p:nvSpPr>
        <p:spPr>
          <a:xfrm>
            <a:off x="539552" y="4509120"/>
            <a:ext cx="1728192" cy="1200329"/>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et al.: Metaanalyse von</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mehr als 50.000 empirischen Studien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(&gt; 80. Mio. Schülerin-</a:t>
            </a:r>
            <a:r>
              <a:rPr lang="de-DE" sz="1200" dirty="0" err="1" smtClean="0">
                <a:solidFill>
                  <a:schemeClr val="accent1">
                    <a:lumMod val="50000"/>
                  </a:schemeClr>
                </a:solidFill>
                <a:latin typeface="Linotype Syntax Com Regular" charset="0"/>
                <a:ea typeface="Arial" charset="0"/>
                <a:cs typeface="Arial" charset="0"/>
              </a:rPr>
              <a:t>nen</a:t>
            </a:r>
            <a:r>
              <a:rPr lang="de-DE" sz="1200" dirty="0" smtClean="0">
                <a:solidFill>
                  <a:schemeClr val="accent1">
                    <a:lumMod val="50000"/>
                  </a:schemeClr>
                </a:solidFill>
                <a:latin typeface="Linotype Syntax Com Regular" charset="0"/>
                <a:ea typeface="Arial" charset="0"/>
                <a:cs typeface="Arial" charset="0"/>
              </a:rPr>
              <a:t> und Schüler)</a:t>
            </a:r>
          </a:p>
        </p:txBody>
      </p:sp>
      <p:sp>
        <p:nvSpPr>
          <p:cNvPr id="18" name="Text Box 12"/>
          <p:cNvSpPr txBox="1">
            <a:spLocks noChangeArrowheads="1"/>
          </p:cNvSpPr>
          <p:nvPr/>
        </p:nvSpPr>
        <p:spPr bwMode="auto">
          <a:xfrm>
            <a:off x="4211960" y="2518152"/>
            <a:ext cx="4271392" cy="3647152"/>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Angstreduktion 	d </a:t>
            </a:r>
            <a:r>
              <a:rPr lang="de-DE" sz="11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Kooperatives Lernen</a:t>
            </a:r>
            <a:r>
              <a:rPr lang="de-DE" sz="11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Kleingruppenlernen</a:t>
            </a:r>
            <a:r>
              <a:rPr lang="de-DE" sz="11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Peer </a:t>
            </a:r>
            <a:r>
              <a:rPr lang="de-DE" sz="1100" dirty="0" err="1">
                <a:solidFill>
                  <a:srgbClr val="254061"/>
                </a:solidFill>
                <a:latin typeface="Linotype Syntax Com Regular" charset="0"/>
                <a:ea typeface="Arial" charset="0"/>
                <a:cs typeface="Arial" charset="0"/>
              </a:rPr>
              <a:t>Tutoring</a:t>
            </a:r>
            <a:r>
              <a:rPr lang="de-DE" sz="11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1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100" dirty="0" err="1">
                <a:solidFill>
                  <a:srgbClr val="254061"/>
                </a:solidFill>
                <a:latin typeface="Linotype Syntax Com Regular" charset="0"/>
                <a:ea typeface="Arial" charset="0"/>
                <a:cs typeface="Arial" charset="0"/>
              </a:rPr>
              <a:t>Concept</a:t>
            </a:r>
            <a:r>
              <a:rPr lang="de-DE" sz="1100" dirty="0">
                <a:solidFill>
                  <a:srgbClr val="254061"/>
                </a:solidFill>
                <a:latin typeface="Linotype Syntax Com Regular" charset="0"/>
                <a:ea typeface="Arial" charset="0"/>
                <a:cs typeface="Arial" charset="0"/>
              </a:rPr>
              <a:t> </a:t>
            </a:r>
            <a:r>
              <a:rPr lang="de-DE" sz="1100" dirty="0" err="1">
                <a:solidFill>
                  <a:srgbClr val="254061"/>
                </a:solidFill>
                <a:latin typeface="Linotype Syntax Com Regular" charset="0"/>
                <a:ea typeface="Arial" charset="0"/>
                <a:cs typeface="Arial" charset="0"/>
              </a:rPr>
              <a:t>Mapping</a:t>
            </a:r>
            <a:r>
              <a:rPr lang="de-DE" sz="11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1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100" dirty="0">
                <a:solidFill>
                  <a:srgbClr val="254061"/>
                </a:solidFill>
                <a:latin typeface="Linotype Syntax Com Regular" charset="0"/>
                <a:ea typeface="Arial" charset="0"/>
                <a:cs typeface="Arial" charset="0"/>
              </a:rPr>
              <a:t>Direkte Instruktion	</a:t>
            </a:r>
            <a:r>
              <a:rPr lang="de-DE" sz="1100" dirty="0" smtClean="0">
                <a:solidFill>
                  <a:srgbClr val="254061"/>
                </a:solidFill>
                <a:latin typeface="Linotype Syntax Com Regular" charset="0"/>
                <a:ea typeface="Arial" charset="0"/>
                <a:cs typeface="Arial" charset="0"/>
              </a:rPr>
              <a:t>d </a:t>
            </a:r>
            <a:r>
              <a:rPr lang="de-DE" sz="1100" dirty="0">
                <a:solidFill>
                  <a:srgbClr val="254061"/>
                </a:solidFill>
                <a:latin typeface="Linotype Syntax Com Regular" charset="0"/>
                <a:ea typeface="Arial" charset="0"/>
                <a:cs typeface="Arial" charset="0"/>
              </a:rPr>
              <a:t>= .</a:t>
            </a:r>
            <a:r>
              <a:rPr lang="de-DE" sz="11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Verteiltes vs. massives Lernen	d = .71 </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100" dirty="0" err="1" smtClean="0">
                <a:solidFill>
                  <a:srgbClr val="254061"/>
                </a:solidFill>
                <a:latin typeface="Linotype Syntax Com Regular" charset="0"/>
                <a:ea typeface="Arial" charset="0"/>
                <a:cs typeface="Arial" charset="0"/>
              </a:rPr>
              <a:t>Micro</a:t>
            </a:r>
            <a:r>
              <a:rPr lang="de-DE" sz="11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100" dirty="0" smtClean="0">
                <a:solidFill>
                  <a:srgbClr val="254061"/>
                </a:solidFill>
                <a:latin typeface="Linotype Syntax Com Regular" charset="0"/>
                <a:ea typeface="Arial" charset="0"/>
                <a:cs typeface="Arial" charset="0"/>
              </a:rPr>
              <a:t>Formatives </a:t>
            </a:r>
            <a:r>
              <a:rPr lang="de-DE" sz="1100" dirty="0" err="1" smtClean="0">
                <a:solidFill>
                  <a:srgbClr val="254061"/>
                </a:solidFill>
                <a:latin typeface="Linotype Syntax Com Regular" charset="0"/>
                <a:ea typeface="Arial" charset="0"/>
                <a:cs typeface="Arial" charset="0"/>
              </a:rPr>
              <a:t>Assessment</a:t>
            </a:r>
            <a:r>
              <a:rPr lang="de-DE" sz="1100" dirty="0" smtClean="0">
                <a:solidFill>
                  <a:srgbClr val="254061"/>
                </a:solidFill>
                <a:latin typeface="Linotype Syntax Com Regular" charset="0"/>
                <a:ea typeface="Arial" charset="0"/>
                <a:cs typeface="Arial" charset="0"/>
              </a:rPr>
              <a:t>	d = .90</a:t>
            </a:r>
            <a:endParaRPr lang="de-DE" sz="1100" dirty="0">
              <a:solidFill>
                <a:srgbClr val="254061"/>
              </a:solidFill>
              <a:latin typeface="Linotype Syntax Com Regular" charset="0"/>
              <a:ea typeface="Arial" charset="0"/>
              <a:cs typeface="Arial" charset="0"/>
            </a:endParaRPr>
          </a:p>
        </p:txBody>
      </p:sp>
      <p:sp>
        <p:nvSpPr>
          <p:cNvPr id="10"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11" name="Picture 2"/>
          <p:cNvPicPr>
            <a:picLocks noChangeAspect="1" noChangeArrowheads="1"/>
          </p:cNvPicPr>
          <p:nvPr/>
        </p:nvPicPr>
        <p:blipFill>
          <a:blip r:embed="rId4" cstate="print"/>
          <a:srcRect/>
          <a:stretch>
            <a:fillRect/>
          </a:stretch>
        </p:blipFill>
        <p:spPr bwMode="auto">
          <a:xfrm>
            <a:off x="827584" y="1340768"/>
            <a:ext cx="1631187" cy="22322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854968"/>
          </a:xfrm>
        </p:spPr>
        <p:txBody>
          <a:bodyPr/>
          <a:lstStyle/>
          <a:p>
            <a:r>
              <a:rPr lang="en-US" sz="3600" dirty="0" err="1" smtClean="0"/>
              <a:t>Eigene</a:t>
            </a:r>
            <a:r>
              <a:rPr lang="en-US" sz="3600" dirty="0" smtClean="0"/>
              <a:t> </a:t>
            </a:r>
            <a:r>
              <a:rPr lang="en-US" sz="3600" dirty="0" err="1" smtClean="0"/>
              <a:t>Fortbildungen</a:t>
            </a:r>
            <a:r>
              <a:rPr lang="en-US" sz="3600" dirty="0" smtClean="0"/>
              <a:t> </a:t>
            </a:r>
            <a:r>
              <a:rPr lang="en-US" sz="3600" dirty="0" err="1" smtClean="0"/>
              <a:t>planen</a:t>
            </a:r>
            <a:endParaRPr lang="en-US" dirty="0"/>
          </a:p>
        </p:txBody>
      </p:sp>
      <p:grpSp>
        <p:nvGrpSpPr>
          <p:cNvPr id="3" name="Gruppieren 6"/>
          <p:cNvGrpSpPr/>
          <p:nvPr/>
        </p:nvGrpSpPr>
        <p:grpSpPr>
          <a:xfrm>
            <a:off x="0" y="-27383"/>
            <a:ext cx="9144000" cy="1311644"/>
            <a:chOff x="0" y="-27383"/>
            <a:chExt cx="9144000" cy="1311644"/>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pic>
        <p:nvPicPr>
          <p:cNvPr id="43010" name="Picture 2"/>
          <p:cNvPicPr>
            <a:picLocks noChangeAspect="1" noChangeArrowheads="1"/>
          </p:cNvPicPr>
          <p:nvPr/>
        </p:nvPicPr>
        <p:blipFill>
          <a:blip r:embed="rId3" cstate="print"/>
          <a:srcRect/>
          <a:stretch>
            <a:fillRect/>
          </a:stretch>
        </p:blipFill>
        <p:spPr bwMode="auto">
          <a:xfrm>
            <a:off x="755576" y="1988840"/>
            <a:ext cx="5054616" cy="2952328"/>
          </a:xfrm>
          <a:prstGeom prst="rect">
            <a:avLst/>
          </a:prstGeom>
          <a:noFill/>
          <a:ln w="9525">
            <a:noFill/>
            <a:miter lim="800000"/>
            <a:headEnd/>
            <a:tailEnd/>
          </a:ln>
        </p:spPr>
      </p:pic>
      <p:sp>
        <p:nvSpPr>
          <p:cNvPr id="9" name="Textfeld 8"/>
          <p:cNvSpPr txBox="1"/>
          <p:nvPr/>
        </p:nvSpPr>
        <p:spPr>
          <a:xfrm>
            <a:off x="1619672" y="3717032"/>
            <a:ext cx="6190989" cy="1380378"/>
          </a:xfrm>
          <a:prstGeom prst="rect">
            <a:avLst/>
          </a:prstGeom>
          <a:solidFill>
            <a:srgbClr val="FFC000"/>
          </a:solidFill>
          <a:ln w="73025">
            <a:solidFill>
              <a:schemeClr val="accent3">
                <a:lumMod val="75000"/>
              </a:schemeClr>
            </a:solidFill>
            <a:prstDash val="sysDash"/>
          </a:ln>
          <a:effectLst>
            <a:outerShdw blurRad="406400" dist="38100" dir="4860000" sx="107000" sy="107000" algn="tl" rotWithShape="0">
              <a:prstClr val="black">
                <a:alpha val="40000"/>
              </a:prstClr>
            </a:outerShdw>
          </a:effectLst>
        </p:spPr>
        <p:txBody>
          <a:bodyPr vert="horz" lIns="252000" tIns="324000" rIns="252000" bIns="180000" rtlCol="0">
            <a:normAutofit fontScale="85000" lnSpcReduction="20000"/>
          </a:bodyPr>
          <a:lstStyle/>
          <a:p>
            <a:pPr marL="342900" indent="-342900" algn="ctr">
              <a:lnSpc>
                <a:spcPct val="90000"/>
              </a:lnSpc>
              <a:spcBef>
                <a:spcPct val="20000"/>
              </a:spcBef>
            </a:pPr>
            <a:r>
              <a:rPr lang="de-DE" sz="2700" dirty="0" smtClean="0"/>
              <a:t>Aber vorher … ggf. ein Einstiegsexperiment</a:t>
            </a:r>
          </a:p>
          <a:p>
            <a:pPr marL="342900" indent="-342900" algn="ctr">
              <a:lnSpc>
                <a:spcPct val="90000"/>
              </a:lnSpc>
              <a:spcBef>
                <a:spcPct val="20000"/>
              </a:spcBef>
            </a:pPr>
            <a:endParaRPr lang="de-DE" sz="2700" dirty="0" smtClean="0"/>
          </a:p>
          <a:p>
            <a:pPr marL="342900" indent="-342900" algn="ctr">
              <a:lnSpc>
                <a:spcPct val="90000"/>
              </a:lnSpc>
              <a:spcBef>
                <a:spcPct val="20000"/>
              </a:spcBef>
            </a:pPr>
            <a:r>
              <a:rPr lang="de-DE" sz="2700" dirty="0" smtClean="0"/>
              <a:t>z.B. „Das Gurkenkraftwerk“</a:t>
            </a:r>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1296144" cy="2304256"/>
          </a:xfrm>
        </p:spPr>
        <p:txBody>
          <a:bodyPr>
            <a:noAutofit/>
          </a:bodyPr>
          <a:lstStyle/>
          <a:p>
            <a:r>
              <a:rPr lang="de-DE" sz="2000" dirty="0" smtClean="0"/>
              <a:t>Das </a:t>
            </a:r>
            <a:br>
              <a:rPr lang="de-DE" sz="2000" dirty="0" smtClean="0"/>
            </a:br>
            <a:r>
              <a:rPr lang="de-DE" sz="2000" dirty="0" smtClean="0"/>
              <a:t>Programm heute</a:t>
            </a:r>
            <a:br>
              <a:rPr lang="de-DE" sz="2000" dirty="0" smtClean="0"/>
            </a:br>
            <a:r>
              <a:rPr lang="de-DE" sz="2000" dirty="0" smtClean="0"/>
              <a:t>Vormittag</a:t>
            </a:r>
            <a:endParaRPr lang="de-DE" sz="28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835696" y="1492344"/>
          <a:ext cx="6192688" cy="4312920"/>
        </p:xfrm>
        <a:graphic>
          <a:graphicData uri="http://schemas.openxmlformats.org/drawingml/2006/table">
            <a:tbl>
              <a:tblPr firstRow="1" bandRow="1">
                <a:tableStyleId>{5C22544A-7EE6-4342-B048-85BDC9FD1C3A}</a:tableStyleId>
              </a:tblPr>
              <a:tblGrid>
                <a:gridCol w="2194503"/>
                <a:gridCol w="3998185"/>
              </a:tblGrid>
              <a:tr h="370840">
                <a:tc>
                  <a:txBody>
                    <a:bodyPr/>
                    <a:lstStyle/>
                    <a:p>
                      <a:pPr>
                        <a:lnSpc>
                          <a:spcPct val="150000"/>
                        </a:lnSpc>
                      </a:pPr>
                      <a:r>
                        <a:rPr lang="de-DE" dirty="0" smtClean="0"/>
                        <a:t>Samstag, 08.09.2012</a:t>
                      </a:r>
                      <a:endParaRPr lang="de-DE" dirty="0"/>
                    </a:p>
                  </a:txBody>
                  <a:tcPr/>
                </a:tc>
                <a:tc>
                  <a:txBody>
                    <a:bodyPr/>
                    <a:lstStyle/>
                    <a:p>
                      <a:pPr>
                        <a:lnSpc>
                          <a:spcPct val="150000"/>
                        </a:lnSpc>
                      </a:pPr>
                      <a:endParaRPr lang="de-DE" dirty="0"/>
                    </a:p>
                  </a:txBody>
                  <a:tcPr/>
                </a:tc>
              </a:tr>
              <a:tr h="370840">
                <a:tc>
                  <a:txBody>
                    <a:bodyPr/>
                    <a:lstStyle/>
                    <a:p>
                      <a:pPr>
                        <a:lnSpc>
                          <a:spcPct val="150000"/>
                        </a:lnSpc>
                        <a:spcAft>
                          <a:spcPts val="0"/>
                        </a:spcAft>
                      </a:pPr>
                      <a:r>
                        <a:rPr lang="de-DE" sz="1800" baseline="0" dirty="0" smtClean="0">
                          <a:solidFill>
                            <a:srgbClr val="000000"/>
                          </a:solidFill>
                          <a:latin typeface="+mj-lt"/>
                          <a:ea typeface="Times New Roman"/>
                        </a:rPr>
                        <a:t>  8</a:t>
                      </a:r>
                      <a:r>
                        <a:rPr lang="de-DE" sz="1800" dirty="0" smtClean="0">
                          <a:solidFill>
                            <a:srgbClr val="000000"/>
                          </a:solidFill>
                          <a:latin typeface="+mj-lt"/>
                          <a:ea typeface="Times New Roman"/>
                        </a:rPr>
                        <a:t>:30 </a:t>
                      </a:r>
                      <a:r>
                        <a:rPr lang="de-DE" sz="1800" dirty="0">
                          <a:solidFill>
                            <a:srgbClr val="000000"/>
                          </a:solidFill>
                          <a:latin typeface="+mj-lt"/>
                          <a:ea typeface="Times New Roman"/>
                        </a:rPr>
                        <a:t>– </a:t>
                      </a:r>
                      <a:r>
                        <a:rPr lang="de-DE" sz="1800" baseline="0" dirty="0" smtClean="0">
                          <a:solidFill>
                            <a:srgbClr val="000000"/>
                          </a:solidFill>
                          <a:latin typeface="+mj-lt"/>
                          <a:ea typeface="Times New Roman"/>
                        </a:rPr>
                        <a:t>  9</a:t>
                      </a:r>
                      <a:r>
                        <a:rPr lang="de-DE" sz="1800" dirty="0" smtClean="0">
                          <a:solidFill>
                            <a:srgbClr val="000000"/>
                          </a:solidFill>
                          <a:latin typeface="+mj-lt"/>
                          <a:ea typeface="Times New Roman"/>
                        </a:rPr>
                        <a:t>:00</a:t>
                      </a:r>
                      <a:endParaRPr lang="de-DE" sz="2000" dirty="0">
                        <a:latin typeface="+mj-lt"/>
                        <a:ea typeface="Times New Roman"/>
                      </a:endParaRPr>
                    </a:p>
                  </a:txBody>
                  <a:tcPr marL="68580" marR="68580" marT="0" marB="0"/>
                </a:tc>
                <a:tc>
                  <a:txBody>
                    <a:bodyPr/>
                    <a:lstStyle/>
                    <a:p>
                      <a:pPr>
                        <a:lnSpc>
                          <a:spcPct val="100000"/>
                        </a:lnSpc>
                      </a:pPr>
                      <a:r>
                        <a:rPr lang="de-DE" sz="1800" kern="1200" dirty="0" smtClean="0">
                          <a:solidFill>
                            <a:schemeClr val="dk1"/>
                          </a:solidFill>
                          <a:latin typeface="+mn-lt"/>
                          <a:ea typeface="+mn-ea"/>
                          <a:cs typeface="+mn-cs"/>
                        </a:rPr>
                        <a:t>Feedback zum Freitag („Energie“)</a:t>
                      </a:r>
                      <a:endParaRPr lang="de-DE" dirty="0"/>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mn-lt"/>
                          <a:ea typeface="+mn-ea"/>
                          <a:cs typeface="+mn-cs"/>
                        </a:rPr>
                        <a:t>  9:00 – 10:30</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Input</a:t>
                      </a:r>
                      <a:r>
                        <a:rPr lang="de-DE" baseline="0" dirty="0" smtClean="0"/>
                        <a:t> zum Schwerpunkt „Gesundheit“</a:t>
                      </a:r>
                      <a:br>
                        <a:rPr lang="de-DE" baseline="0" dirty="0" smtClean="0"/>
                      </a:br>
                      <a:r>
                        <a:rPr kumimoji="0" lang="de-DE" sz="1400" b="0" i="0" u="none" strike="noStrike" kern="1200" cap="none" spc="0" normalizeH="0" baseline="0" noProof="0" dirty="0" smtClean="0">
                          <a:ln>
                            <a:noFill/>
                          </a:ln>
                          <a:solidFill>
                            <a:prstClr val="black"/>
                          </a:solidFill>
                          <a:effectLst/>
                          <a:uLnTx/>
                          <a:uFillTx/>
                          <a:latin typeface="+mn-lt"/>
                          <a:ea typeface="+mn-ea"/>
                          <a:cs typeface="+mn-cs"/>
                        </a:rPr>
                        <a:t>anschließend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Ausgewählte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Experimente</a:t>
                      </a:r>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de-DE" baseline="0" dirty="0" smtClean="0"/>
                        <a:t>„Gesundheit“ </a:t>
                      </a:r>
                      <a:r>
                        <a:rPr lang="en-US" sz="1800" kern="1200" dirty="0" smtClean="0">
                          <a:solidFill>
                            <a:schemeClr val="dk1"/>
                          </a:solidFill>
                          <a:latin typeface="+mn-lt"/>
                          <a:ea typeface="+mn-ea"/>
                          <a:cs typeface="+mn-cs"/>
                        </a:rPr>
                        <a:t>an </a:t>
                      </a:r>
                      <a:r>
                        <a:rPr lang="en-US" sz="1800" kern="1200" dirty="0" err="1" smtClean="0">
                          <a:solidFill>
                            <a:schemeClr val="dk1"/>
                          </a:solidFill>
                          <a:latin typeface="+mn-lt"/>
                          <a:ea typeface="+mn-ea"/>
                          <a:cs typeface="+mn-cs"/>
                        </a:rPr>
                        <a:t>Stationen</a:t>
                      </a:r>
                      <a:endParaRPr lang="de-DE" dirty="0"/>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DE" sz="1800" kern="1200" dirty="0" smtClean="0">
                          <a:solidFill>
                            <a:srgbClr val="000000"/>
                          </a:solidFill>
                          <a:latin typeface="+mn-lt"/>
                          <a:ea typeface="Times New Roman"/>
                          <a:cs typeface="+mn-cs"/>
                        </a:rPr>
                        <a:t>10:30 – 11:00</a:t>
                      </a:r>
                      <a:endParaRPr lang="de-DE" sz="2000" kern="1200" dirty="0" smtClean="0">
                        <a:solidFill>
                          <a:schemeClr val="dk1"/>
                        </a:solidFill>
                        <a:latin typeface="+mn-lt"/>
                        <a:ea typeface="Times New Roman"/>
                        <a:cs typeface="+mn-cs"/>
                      </a:endParaRPr>
                    </a:p>
                  </a:txBody>
                  <a:tcPr marL="68580" marR="68580" marT="0" marB="0"/>
                </a:tc>
                <a:tc>
                  <a:txBody>
                    <a:bodyPr/>
                    <a:lstStyle/>
                    <a:p>
                      <a:pPr>
                        <a:lnSpc>
                          <a:spcPct val="100000"/>
                        </a:lnSpc>
                      </a:pPr>
                      <a:r>
                        <a:rPr lang="de-DE" sz="1800" kern="1200" dirty="0" smtClean="0">
                          <a:solidFill>
                            <a:schemeClr val="dk1"/>
                          </a:solidFill>
                          <a:latin typeface="+mn-lt"/>
                          <a:ea typeface="+mn-ea"/>
                          <a:cs typeface="+mn-cs"/>
                        </a:rPr>
                        <a:t>Kaffeepause</a:t>
                      </a:r>
                      <a:endParaRPr lang="de-DE" dirty="0"/>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mn-lt"/>
                          <a:ea typeface="Times New Roman"/>
                          <a:cs typeface="+mn-cs"/>
                        </a:rPr>
                        <a:t>11:00 – 12:20</a:t>
                      </a:r>
                      <a:endParaRPr lang="de-DE" sz="2000" dirty="0">
                        <a:latin typeface="+mj-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latin typeface="+mn-lt"/>
                          <a:ea typeface="+mn-ea"/>
                          <a:cs typeface="+mn-cs"/>
                        </a:rPr>
                        <a:t>Input zu den Methodenwerkzeugen </a:t>
                      </a:r>
                      <a:br>
                        <a:rPr lang="de-DE" sz="1800" kern="1200" dirty="0" smtClean="0">
                          <a:solidFill>
                            <a:schemeClr val="dk1"/>
                          </a:solidFill>
                          <a:latin typeface="+mn-lt"/>
                          <a:ea typeface="+mn-ea"/>
                          <a:cs typeface="+mn-cs"/>
                        </a:rPr>
                      </a:br>
                      <a:r>
                        <a:rPr kumimoji="0" lang="de-DE" sz="1400" b="0" i="0" u="none" strike="noStrike" kern="1200" cap="none" spc="0" normalizeH="0" baseline="0" noProof="0" dirty="0" smtClean="0">
                          <a:ln>
                            <a:noFill/>
                          </a:ln>
                          <a:solidFill>
                            <a:prstClr val="black"/>
                          </a:solidFill>
                          <a:effectLst/>
                          <a:uLnTx/>
                          <a:uFillTx/>
                          <a:latin typeface="+mn-lt"/>
                          <a:ea typeface="+mn-ea"/>
                          <a:cs typeface="+mn-cs"/>
                        </a:rPr>
                        <a:t>anschließend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latin typeface="+mn-lt"/>
                          <a:ea typeface="+mn-ea"/>
                          <a:cs typeface="+mn-cs"/>
                        </a:rPr>
                        <a:t>Arbeit am PC </a:t>
                      </a:r>
                      <a:br>
                        <a:rPr lang="de-DE" sz="1800" kern="1200" dirty="0" smtClean="0">
                          <a:solidFill>
                            <a:schemeClr val="dk1"/>
                          </a:solidFill>
                          <a:latin typeface="+mn-lt"/>
                          <a:ea typeface="+mn-ea"/>
                          <a:cs typeface="+mn-cs"/>
                        </a:rPr>
                      </a:br>
                      <a:r>
                        <a:rPr lang="de-DE" sz="1800" kern="1200" baseline="0" dirty="0" smtClean="0">
                          <a:solidFill>
                            <a:schemeClr val="dk1"/>
                          </a:solidFill>
                          <a:latin typeface="+mn-lt"/>
                          <a:ea typeface="+mn-ea"/>
                          <a:cs typeface="+mn-cs"/>
                        </a:rPr>
                        <a:t>(z.B. </a:t>
                      </a:r>
                      <a:r>
                        <a:rPr lang="de-DE" sz="1800" kern="1200" baseline="0" dirty="0" err="1" smtClean="0">
                          <a:solidFill>
                            <a:schemeClr val="dk1"/>
                          </a:solidFill>
                          <a:latin typeface="+mn-lt"/>
                          <a:ea typeface="+mn-ea"/>
                          <a:cs typeface="+mn-cs"/>
                        </a:rPr>
                        <a:t>HotPotatoes</a:t>
                      </a:r>
                      <a:r>
                        <a:rPr lang="de-DE" sz="1800" kern="1200" baseline="0" dirty="0" smtClean="0">
                          <a:solidFill>
                            <a:schemeClr val="dk1"/>
                          </a:solidFill>
                          <a:latin typeface="+mn-lt"/>
                          <a:ea typeface="+mn-ea"/>
                          <a:cs typeface="+mn-cs"/>
                        </a:rPr>
                        <a:t> / </a:t>
                      </a:r>
                      <a:r>
                        <a:rPr lang="de-DE" sz="1800" kern="1200" baseline="0" dirty="0" err="1" smtClean="0">
                          <a:solidFill>
                            <a:schemeClr val="dk1"/>
                          </a:solidFill>
                          <a:latin typeface="+mn-lt"/>
                          <a:ea typeface="+mn-ea"/>
                          <a:cs typeface="+mn-cs"/>
                        </a:rPr>
                        <a:t>Mindmanager</a:t>
                      </a:r>
                      <a:r>
                        <a:rPr lang="de-DE" sz="1800" kern="1200" baseline="0" dirty="0" smtClean="0">
                          <a:solidFill>
                            <a:schemeClr val="dk1"/>
                          </a:solidFill>
                          <a:latin typeface="+mn-lt"/>
                          <a:ea typeface="+mn-ea"/>
                          <a:cs typeface="+mn-cs"/>
                        </a:rPr>
                        <a:t> smart)</a:t>
                      </a:r>
                      <a:endParaRPr lang="de-DE" sz="1800" kern="1200" dirty="0">
                        <a:solidFill>
                          <a:schemeClr val="dk1"/>
                        </a:solidFill>
                        <a:latin typeface="+mn-lt"/>
                        <a:ea typeface="+mn-ea"/>
                        <a:cs typeface="+mn-cs"/>
                      </a:endParaRPr>
                    </a:p>
                  </a:txBody>
                  <a:tcPr marT="0" marB="0"/>
                </a:tc>
              </a:tr>
              <a:tr h="370840">
                <a:tc>
                  <a:txBody>
                    <a:bodyPr/>
                    <a:lstStyle/>
                    <a:p>
                      <a:pPr>
                        <a:lnSpc>
                          <a:spcPct val="150000"/>
                        </a:lnSpc>
                        <a:spcAft>
                          <a:spcPts val="0"/>
                        </a:spcAft>
                      </a:pPr>
                      <a:r>
                        <a:rPr lang="de-DE" sz="1800" kern="1200" baseline="0" dirty="0" smtClean="0">
                          <a:solidFill>
                            <a:srgbClr val="000000"/>
                          </a:solidFill>
                          <a:latin typeface="+mj-lt"/>
                          <a:ea typeface="Times New Roman"/>
                          <a:cs typeface="+mn-cs"/>
                        </a:rPr>
                        <a:t>12:20 – 12:30</a:t>
                      </a:r>
                      <a:endParaRPr lang="de-DE" sz="1800" kern="1200" baseline="0" dirty="0">
                        <a:solidFill>
                          <a:srgbClr val="000000"/>
                        </a:solidFill>
                        <a:latin typeface="+mj-lt"/>
                        <a:ea typeface="Times New Roman"/>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baseline="0" dirty="0" smtClean="0">
                          <a:solidFill>
                            <a:schemeClr val="dk1"/>
                          </a:solidFill>
                          <a:latin typeface="+mn-lt"/>
                          <a:ea typeface="+mn-ea"/>
                          <a:cs typeface="+mn-cs"/>
                        </a:rPr>
                        <a:t>Feedback zum Vormittag</a:t>
                      </a:r>
                    </a:p>
                  </a:txBody>
                  <a:tcPr/>
                </a:tc>
              </a:tr>
              <a:tr h="370840">
                <a:tc>
                  <a:txBody>
                    <a:bodyPr/>
                    <a:lstStyle/>
                    <a:p>
                      <a:pPr>
                        <a:lnSpc>
                          <a:spcPct val="150000"/>
                        </a:lnSpc>
                        <a:spcAft>
                          <a:spcPts val="0"/>
                        </a:spcAft>
                      </a:pPr>
                      <a:r>
                        <a:rPr lang="de-DE" sz="1800" dirty="0" smtClean="0">
                          <a:latin typeface="+mj-lt"/>
                          <a:ea typeface="Times New Roman"/>
                        </a:rPr>
                        <a:t>anschl.  (bis 13.30)</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Gemeinsames Mittagsessen </a:t>
                      </a:r>
                    </a:p>
                  </a:txBody>
                  <a:tcPr/>
                </a:tc>
              </a:tr>
            </a:tbl>
          </a:graphicData>
        </a:graphic>
      </p:graphicFrame>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1124744"/>
            <a:ext cx="5472608" cy="864096"/>
          </a:xfrm>
        </p:spPr>
        <p:txBody>
          <a:bodyPr>
            <a:noAutofit/>
          </a:bodyPr>
          <a:lstStyle/>
          <a:p>
            <a:r>
              <a:rPr lang="en-US" sz="2400" dirty="0" err="1" smtClean="0"/>
              <a:t>Experimente</a:t>
            </a:r>
            <a:r>
              <a:rPr lang="en-US" sz="2400" dirty="0" smtClean="0"/>
              <a:t> </a:t>
            </a:r>
            <a:r>
              <a:rPr lang="en-US" sz="2400" dirty="0" err="1" smtClean="0"/>
              <a:t>zum</a:t>
            </a:r>
            <a:r>
              <a:rPr lang="en-US" sz="2400" dirty="0" smtClean="0"/>
              <a:t> </a:t>
            </a:r>
            <a:r>
              <a:rPr lang="en-US" sz="2400" dirty="0" err="1" smtClean="0"/>
              <a:t>Schwerpunkt</a:t>
            </a:r>
            <a:r>
              <a:rPr lang="en-US" sz="2400" dirty="0" smtClean="0"/>
              <a:t/>
            </a:r>
            <a:br>
              <a:rPr lang="en-US" sz="2400" dirty="0" smtClean="0"/>
            </a:br>
            <a:r>
              <a:rPr lang="en-US" sz="2400" dirty="0" err="1" smtClean="0"/>
              <a:t>Gesundheit</a:t>
            </a:r>
            <a:endParaRPr lang="en-US" sz="32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763688" y="2276872"/>
          <a:ext cx="6096000" cy="3383280"/>
        </p:xfrm>
        <a:graphic>
          <a:graphicData uri="http://schemas.openxmlformats.org/drawingml/2006/table">
            <a:tbl>
              <a:tblPr firstRow="1" bandRow="1">
                <a:tableStyleId>{5C22544A-7EE6-4342-B048-85BDC9FD1C3A}</a:tableStyleId>
              </a:tblPr>
              <a:tblGrid>
                <a:gridCol w="1944216"/>
                <a:gridCol w="4151784"/>
              </a:tblGrid>
              <a:tr h="370840">
                <a:tc gridSpan="2">
                  <a:txBody>
                    <a:bodyPr/>
                    <a:lstStyle/>
                    <a:p>
                      <a:pPr>
                        <a:lnSpc>
                          <a:spcPct val="150000"/>
                        </a:lnSpc>
                      </a:pPr>
                      <a:r>
                        <a:rPr lang="de-DE" dirty="0" smtClean="0"/>
                        <a:t>Zucker / Kohlenhydrate als Energielieferanten</a:t>
                      </a:r>
                      <a:endParaRPr lang="de-DE" dirty="0"/>
                    </a:p>
                  </a:txBody>
                  <a:tcPr/>
                </a:tc>
                <a:tc hMerge="1">
                  <a:txBody>
                    <a:bodyPr/>
                    <a:lstStyle/>
                    <a:p>
                      <a:pPr>
                        <a:lnSpc>
                          <a:spcPct val="150000"/>
                        </a:lnSpc>
                      </a:pPr>
                      <a:endParaRPr lang="de-DE" dirty="0"/>
                    </a:p>
                  </a:txBody>
                  <a:tcPr/>
                </a:tc>
              </a:tr>
              <a:tr h="370840">
                <a:tc>
                  <a:txBody>
                    <a:bodyPr/>
                    <a:lstStyle/>
                    <a:p>
                      <a:pPr>
                        <a:lnSpc>
                          <a:spcPct val="150000"/>
                        </a:lnSpc>
                        <a:spcAft>
                          <a:spcPts val="0"/>
                        </a:spcAft>
                      </a:pPr>
                      <a:r>
                        <a:rPr lang="de-DE" sz="2000" dirty="0" smtClean="0">
                          <a:latin typeface="+mj-lt"/>
                          <a:ea typeface="Times New Roman"/>
                        </a:rPr>
                        <a:t>C</a:t>
                      </a:r>
                      <a:r>
                        <a:rPr lang="de-DE" sz="2000" baseline="0" dirty="0" smtClean="0">
                          <a:latin typeface="+mj-lt"/>
                          <a:ea typeface="Times New Roman"/>
                        </a:rPr>
                        <a:t> 1.1</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Wir verbrennen Zucker</a:t>
                      </a:r>
                    </a:p>
                  </a:txBody>
                  <a:tcPr/>
                </a:tc>
              </a:tr>
              <a:tr h="370840">
                <a:tc>
                  <a:txBody>
                    <a:bodyPr/>
                    <a:lstStyle/>
                    <a:p>
                      <a:pPr>
                        <a:lnSpc>
                          <a:spcPct val="150000"/>
                        </a:lnSpc>
                        <a:spcAft>
                          <a:spcPts val="0"/>
                        </a:spcAft>
                      </a:pPr>
                      <a:r>
                        <a:rPr lang="de-DE" sz="2000" dirty="0" smtClean="0">
                          <a:latin typeface="+mj-lt"/>
                          <a:ea typeface="Times New Roman"/>
                        </a:rPr>
                        <a:t>C</a:t>
                      </a:r>
                      <a:r>
                        <a:rPr lang="de-DE" sz="2000" baseline="0" dirty="0" smtClean="0">
                          <a:latin typeface="+mj-lt"/>
                          <a:ea typeface="Times New Roman"/>
                        </a:rPr>
                        <a:t> 1.2 &amp; C 1.3</a:t>
                      </a:r>
                      <a:endParaRPr lang="de-DE" sz="2000" dirty="0">
                        <a:latin typeface="+mj-lt"/>
                        <a:ea typeface="Times New Roman"/>
                      </a:endParaRPr>
                    </a:p>
                  </a:txBody>
                  <a:tcPr marL="68580" marR="68580" marT="0" marB="0"/>
                </a:tc>
                <a:tc>
                  <a:txBody>
                    <a:bodyPr/>
                    <a:lstStyle/>
                    <a:p>
                      <a:pPr>
                        <a:lnSpc>
                          <a:spcPct val="150000"/>
                        </a:lnSpc>
                      </a:pPr>
                      <a:r>
                        <a:rPr lang="de-DE" dirty="0" smtClean="0"/>
                        <a:t>Nachweis der Reaktionsprodukte (A) &amp; (B)</a:t>
                      </a:r>
                      <a:endParaRPr lang="de-DE" dirty="0"/>
                    </a:p>
                  </a:txBody>
                  <a:tcPr/>
                </a:tc>
              </a:tr>
              <a:tr h="370840">
                <a:tc>
                  <a:txBody>
                    <a:bodyPr/>
                    <a:lstStyle/>
                    <a:p>
                      <a:pPr>
                        <a:lnSpc>
                          <a:spcPct val="150000"/>
                        </a:lnSpc>
                        <a:spcAft>
                          <a:spcPts val="0"/>
                        </a:spcAft>
                      </a:pPr>
                      <a:r>
                        <a:rPr lang="de-DE" sz="2000" dirty="0" smtClean="0">
                          <a:latin typeface="+mj-lt"/>
                          <a:ea typeface="Times New Roman"/>
                        </a:rPr>
                        <a:t>C</a:t>
                      </a:r>
                      <a:r>
                        <a:rPr lang="de-DE" sz="2000" baseline="0" dirty="0" smtClean="0">
                          <a:latin typeface="+mj-lt"/>
                          <a:ea typeface="Times New Roman"/>
                        </a:rPr>
                        <a:t> 2.1</a:t>
                      </a:r>
                      <a:endParaRPr lang="de-DE" sz="2000" dirty="0">
                        <a:latin typeface="+mj-lt"/>
                        <a:ea typeface="Times New Roman"/>
                      </a:endParaRPr>
                    </a:p>
                  </a:txBody>
                  <a:tcPr marL="68580" marR="68580" marT="0" marB="0"/>
                </a:tc>
                <a:tc>
                  <a:txBody>
                    <a:bodyPr/>
                    <a:lstStyle/>
                    <a:p>
                      <a:pPr>
                        <a:lnSpc>
                          <a:spcPct val="150000"/>
                        </a:lnSpc>
                      </a:pPr>
                      <a:r>
                        <a:rPr lang="de-DE" sz="1800" kern="1200" dirty="0" smtClean="0">
                          <a:solidFill>
                            <a:schemeClr val="dk1"/>
                          </a:solidFill>
                          <a:latin typeface="+mn-lt"/>
                          <a:ea typeface="+mn-ea"/>
                          <a:cs typeface="+mn-cs"/>
                        </a:rPr>
                        <a:t>Kartoffeln enthalten Stärke</a:t>
                      </a:r>
                    </a:p>
                  </a:txBody>
                  <a:tcPr/>
                </a:tc>
              </a:tr>
              <a:tr h="370840">
                <a:tc>
                  <a:txBody>
                    <a:bodyPr/>
                    <a:lstStyle/>
                    <a:p>
                      <a:pPr>
                        <a:lnSpc>
                          <a:spcPct val="150000"/>
                        </a:lnSpc>
                        <a:spcAft>
                          <a:spcPts val="0"/>
                        </a:spcAft>
                      </a:pPr>
                      <a:r>
                        <a:rPr lang="de-DE" sz="2000" dirty="0" smtClean="0">
                          <a:latin typeface="+mj-lt"/>
                          <a:ea typeface="Times New Roman"/>
                        </a:rPr>
                        <a:t>C 2.2</a:t>
                      </a:r>
                      <a:endParaRPr lang="de-DE" sz="2000" dirty="0">
                        <a:latin typeface="+mj-lt"/>
                        <a:ea typeface="Times New Roman"/>
                      </a:endParaRPr>
                    </a:p>
                  </a:txBody>
                  <a:tcPr marL="68580" marR="68580" marT="0" marB="0"/>
                </a:tc>
                <a:tc>
                  <a:txBody>
                    <a:bodyPr/>
                    <a:lstStyle/>
                    <a:p>
                      <a:pPr>
                        <a:lnSpc>
                          <a:spcPct val="150000"/>
                        </a:lnSpc>
                      </a:pPr>
                      <a:r>
                        <a:rPr lang="de-DE" sz="1800" kern="1200" dirty="0" smtClean="0">
                          <a:solidFill>
                            <a:schemeClr val="dk1"/>
                          </a:solidFill>
                          <a:latin typeface="+mn-lt"/>
                          <a:ea typeface="+mn-ea"/>
                          <a:cs typeface="+mn-cs"/>
                        </a:rPr>
                        <a:t>Hydrolyse von Stärke</a:t>
                      </a:r>
                    </a:p>
                  </a:txBody>
                  <a:tcPr/>
                </a:tc>
              </a:tr>
              <a:tr h="370840">
                <a:tc>
                  <a:txBody>
                    <a:bodyPr/>
                    <a:lstStyle/>
                    <a:p>
                      <a:pPr>
                        <a:lnSpc>
                          <a:spcPct val="150000"/>
                        </a:lnSpc>
                        <a:spcAft>
                          <a:spcPts val="0"/>
                        </a:spcAft>
                      </a:pPr>
                      <a:r>
                        <a:rPr lang="de-DE" sz="2000" dirty="0" smtClean="0">
                          <a:latin typeface="+mj-lt"/>
                          <a:ea typeface="Times New Roman"/>
                        </a:rPr>
                        <a:t>C Ergänzung</a:t>
                      </a:r>
                      <a:endParaRPr lang="de-DE" sz="2000" dirty="0">
                        <a:latin typeface="+mj-lt"/>
                        <a:ea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DE" sz="1800" kern="1200" dirty="0" smtClean="0">
                          <a:solidFill>
                            <a:schemeClr val="dk1"/>
                          </a:solidFill>
                          <a:latin typeface="+mn-lt"/>
                          <a:ea typeface="+mn-ea"/>
                          <a:cs typeface="+mn-cs"/>
                        </a:rPr>
                        <a:t>Enzym-Wirkung und Inhibition durch Schwermetalle und Säuren</a:t>
                      </a:r>
                    </a:p>
                  </a:txBody>
                  <a:tcPr/>
                </a:tc>
              </a:tr>
            </a:tbl>
          </a:graphicData>
        </a:graphic>
      </p:graphicFrame>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077444" y="1196752"/>
            <a:ext cx="7094956" cy="954107"/>
          </a:xfrm>
          <a:prstGeom prst="rect">
            <a:avLst/>
          </a:prstGeom>
          <a:noFill/>
        </p:spPr>
        <p:txBody>
          <a:bodyPr wrap="none" rtlCol="0">
            <a:spAutoFit/>
          </a:bodyPr>
          <a:lstStyle/>
          <a:p>
            <a:r>
              <a:rPr lang="de-DE" sz="2800" b="1" dirty="0" smtClean="0"/>
              <a:t>Experimente zum Schwerpunkt  </a:t>
            </a:r>
            <a:r>
              <a:rPr lang="de-DE" sz="2800" dirty="0" smtClean="0"/>
              <a:t>„</a:t>
            </a:r>
            <a:r>
              <a:rPr lang="de-DE" sz="2800" b="1" dirty="0" smtClean="0"/>
              <a:t>Gesundheit“ </a:t>
            </a:r>
          </a:p>
          <a:p>
            <a:pPr algn="ctr"/>
            <a:r>
              <a:rPr lang="de-DE" sz="2800" b="1" dirty="0" smtClean="0"/>
              <a:t>Auswertung</a:t>
            </a:r>
            <a:endParaRPr lang="de-DE" sz="2000" b="1" dirty="0" smtClean="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graphicFrame>
        <p:nvGraphicFramePr>
          <p:cNvPr id="17" name="Tabelle 16"/>
          <p:cNvGraphicFramePr>
            <a:graphicFrameLocks noGrp="1"/>
          </p:cNvGraphicFramePr>
          <p:nvPr/>
        </p:nvGraphicFramePr>
        <p:xfrm>
          <a:off x="899592" y="2372125"/>
          <a:ext cx="7560839" cy="3865187"/>
        </p:xfrm>
        <a:graphic>
          <a:graphicData uri="http://schemas.openxmlformats.org/drawingml/2006/table">
            <a:tbl>
              <a:tblPr/>
              <a:tblGrid>
                <a:gridCol w="556475"/>
                <a:gridCol w="1675773"/>
                <a:gridCol w="2304256"/>
                <a:gridCol w="3024335"/>
              </a:tblGrid>
              <a:tr h="412124">
                <a:tc>
                  <a:txBody>
                    <a:bodyPr/>
                    <a:lstStyle/>
                    <a:p>
                      <a:pPr>
                        <a:lnSpc>
                          <a:spcPct val="115000"/>
                        </a:lnSpc>
                        <a:spcAft>
                          <a:spcPts val="0"/>
                        </a:spcAft>
                      </a:pPr>
                      <a:r>
                        <a:rPr lang="en-US" sz="1600" b="1" dirty="0">
                          <a:latin typeface="Calibri"/>
                          <a:ea typeface="Calibri"/>
                          <a:cs typeface="Times New Roman"/>
                        </a:rPr>
                        <a:t>Nr.</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Bezeichnung</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Ergebnisse</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Anmerkungen</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68">
                <a:tc>
                  <a:txBody>
                    <a:bodyPr/>
                    <a:lstStyle/>
                    <a:p>
                      <a:pPr>
                        <a:lnSpc>
                          <a:spcPct val="115000"/>
                        </a:lnSpc>
                        <a:spcAft>
                          <a:spcPts val="0"/>
                        </a:spcAft>
                      </a:pPr>
                      <a:r>
                        <a:rPr lang="en-US" sz="1600" b="1" dirty="0" smtClean="0">
                          <a:latin typeface="Calibri"/>
                          <a:ea typeface="Calibri"/>
                          <a:cs typeface="Times New Roman"/>
                        </a:rPr>
                        <a:t>C 1.1</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Zucker</a:t>
                      </a:r>
                      <a:r>
                        <a:rPr lang="en-US" sz="1200" dirty="0" smtClean="0">
                          <a:latin typeface="Calibri"/>
                          <a:ea typeface="Calibri"/>
                          <a:cs typeface="Times New Roman"/>
                        </a:rPr>
                        <a:t> </a:t>
                      </a:r>
                      <a:r>
                        <a:rPr lang="en-US" sz="1200" dirty="0" err="1" smtClean="0">
                          <a:latin typeface="Calibri"/>
                          <a:ea typeface="Calibri"/>
                          <a:cs typeface="Times New Roman"/>
                        </a:rPr>
                        <a:t>verbrennen</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560">
                <a:tc>
                  <a:txBody>
                    <a:bodyPr/>
                    <a:lstStyle/>
                    <a:p>
                      <a:pPr>
                        <a:lnSpc>
                          <a:spcPct val="115000"/>
                        </a:lnSpc>
                        <a:spcAft>
                          <a:spcPts val="0"/>
                        </a:spcAft>
                      </a:pPr>
                      <a:r>
                        <a:rPr lang="en-US" sz="1600" b="1" dirty="0" smtClean="0">
                          <a:latin typeface="Calibri"/>
                          <a:ea typeface="Calibri"/>
                          <a:cs typeface="Times New Roman"/>
                        </a:rPr>
                        <a:t>C 1.2</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Nachweis</a:t>
                      </a:r>
                      <a:r>
                        <a:rPr lang="en-US" sz="1200" dirty="0" smtClean="0">
                          <a:latin typeface="Calibri"/>
                          <a:ea typeface="Calibri"/>
                          <a:cs typeface="Times New Roman"/>
                        </a:rPr>
                        <a:t> </a:t>
                      </a:r>
                      <a:r>
                        <a:rPr lang="en-US" sz="1200" dirty="0" err="1" smtClean="0">
                          <a:latin typeface="Calibri"/>
                          <a:ea typeface="Calibri"/>
                          <a:cs typeface="Times New Roman"/>
                        </a:rPr>
                        <a:t>Stoff</a:t>
                      </a:r>
                      <a:r>
                        <a:rPr lang="en-US" sz="1200" dirty="0" smtClean="0">
                          <a:latin typeface="Calibri"/>
                          <a:ea typeface="Calibri"/>
                          <a:cs typeface="Times New Roman"/>
                        </a:rPr>
                        <a:t> A</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smtClean="0">
                          <a:latin typeface="Calibri"/>
                          <a:ea typeface="Calibri"/>
                          <a:cs typeface="Times New Roman"/>
                        </a:rPr>
                        <a:t>C</a:t>
                      </a:r>
                      <a:r>
                        <a:rPr lang="en-US" sz="1600" b="1" baseline="0" dirty="0" smtClean="0">
                          <a:latin typeface="Calibri"/>
                          <a:ea typeface="Calibri"/>
                          <a:cs typeface="Times New Roman"/>
                        </a:rPr>
                        <a:t> 1.3</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Nachweis</a:t>
                      </a:r>
                      <a:r>
                        <a:rPr lang="en-US" sz="1200" dirty="0" smtClean="0">
                          <a:latin typeface="Calibri"/>
                          <a:ea typeface="Calibri"/>
                          <a:cs typeface="Times New Roman"/>
                        </a:rPr>
                        <a:t> </a:t>
                      </a:r>
                      <a:r>
                        <a:rPr lang="en-US" sz="1200" dirty="0" err="1" smtClean="0">
                          <a:latin typeface="Calibri"/>
                          <a:ea typeface="Calibri"/>
                          <a:cs typeface="Times New Roman"/>
                        </a:rPr>
                        <a:t>Stoff</a:t>
                      </a:r>
                      <a:r>
                        <a:rPr lang="en-US" sz="1200" dirty="0" smtClean="0">
                          <a:latin typeface="Calibri"/>
                          <a:ea typeface="Calibri"/>
                          <a:cs typeface="Times New Roman"/>
                        </a:rPr>
                        <a:t> B</a:t>
                      </a:r>
                      <a:r>
                        <a:rPr lang="en-US" sz="1200" dirty="0">
                          <a:latin typeface="Calibri"/>
                          <a:ea typeface="Calibri"/>
                          <a:cs typeface="Times New Roman"/>
                        </a:rPr>
                        <a:t/>
                      </a:r>
                      <a:br>
                        <a:rPr lang="en-US" sz="1200" dirty="0">
                          <a:latin typeface="Calibri"/>
                          <a:ea typeface="Calibri"/>
                          <a:cs typeface="Times New Roman"/>
                        </a:rPr>
                      </a:b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smtClean="0">
                          <a:latin typeface="Calibri"/>
                          <a:ea typeface="Calibri"/>
                          <a:cs typeface="Times New Roman"/>
                        </a:rPr>
                        <a:t>C 2.1</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Stärke</a:t>
                      </a:r>
                      <a:r>
                        <a:rPr lang="en-US" sz="1200" dirty="0" smtClean="0">
                          <a:latin typeface="Calibri"/>
                          <a:ea typeface="Calibri"/>
                          <a:cs typeface="Times New Roman"/>
                        </a:rPr>
                        <a:t> in </a:t>
                      </a:r>
                      <a:r>
                        <a:rPr lang="en-US" sz="1200" dirty="0" err="1" smtClean="0">
                          <a:latin typeface="Calibri"/>
                          <a:ea typeface="Calibri"/>
                          <a:cs typeface="Times New Roman"/>
                        </a:rPr>
                        <a:t>der</a:t>
                      </a:r>
                      <a:r>
                        <a:rPr lang="en-US" sz="1200" dirty="0" smtClean="0">
                          <a:latin typeface="Calibri"/>
                          <a:ea typeface="Calibri"/>
                          <a:cs typeface="Times New Roman"/>
                        </a:rPr>
                        <a:t> </a:t>
                      </a:r>
                      <a:r>
                        <a:rPr lang="en-US" sz="1200" dirty="0" err="1" smtClean="0">
                          <a:latin typeface="Calibri"/>
                          <a:ea typeface="Calibri"/>
                          <a:cs typeface="Times New Roman"/>
                        </a:rPr>
                        <a:t>Kartoffel</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smtClean="0">
                          <a:latin typeface="Calibri"/>
                          <a:ea typeface="Calibri"/>
                          <a:cs typeface="Times New Roman"/>
                        </a:rPr>
                        <a:t>C</a:t>
                      </a:r>
                      <a:r>
                        <a:rPr lang="en-US" sz="1600" b="1" baseline="0" dirty="0" smtClean="0">
                          <a:latin typeface="Calibri"/>
                          <a:ea typeface="Calibri"/>
                          <a:cs typeface="Times New Roman"/>
                        </a:rPr>
                        <a:t> 2.2</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Hydrolyse</a:t>
                      </a:r>
                      <a:r>
                        <a:rPr lang="en-US" sz="1200" dirty="0" smtClean="0">
                          <a:latin typeface="Calibri"/>
                          <a:ea typeface="Calibri"/>
                          <a:cs typeface="Times New Roman"/>
                        </a:rPr>
                        <a:t> von </a:t>
                      </a:r>
                      <a:r>
                        <a:rPr lang="en-US" sz="1200" dirty="0" err="1" smtClean="0">
                          <a:latin typeface="Calibri"/>
                          <a:ea typeface="Calibri"/>
                          <a:cs typeface="Times New Roman"/>
                        </a:rPr>
                        <a:t>Stärke</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smtClean="0">
                          <a:latin typeface="Calibri"/>
                          <a:ea typeface="Calibri"/>
                          <a:cs typeface="Times New Roman"/>
                        </a:rPr>
                        <a:t>C</a:t>
                      </a:r>
                      <a:r>
                        <a:rPr lang="en-US" sz="1600" b="1" baseline="0" dirty="0" smtClean="0">
                          <a:latin typeface="Calibri"/>
                          <a:ea typeface="Calibri"/>
                          <a:cs typeface="Times New Roman"/>
                        </a:rPr>
                        <a:t> erg</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smtClean="0">
                          <a:latin typeface="Calibri"/>
                          <a:ea typeface="Calibri"/>
                          <a:cs typeface="Times New Roman"/>
                        </a:rPr>
                        <a:t>Enzyme </a:t>
                      </a:r>
                      <a:r>
                        <a:rPr lang="en-US" sz="1200" dirty="0" err="1" smtClean="0">
                          <a:latin typeface="Calibri"/>
                          <a:ea typeface="Calibri"/>
                          <a:cs typeface="Times New Roman"/>
                        </a:rPr>
                        <a:t>im</a:t>
                      </a:r>
                      <a:r>
                        <a:rPr lang="en-US" sz="1200" dirty="0" smtClean="0">
                          <a:latin typeface="Calibri"/>
                          <a:ea typeface="Calibri"/>
                          <a:cs typeface="Times New Roman"/>
                        </a:rPr>
                        <a:t> </a:t>
                      </a:r>
                      <a:r>
                        <a:rPr lang="en-US" sz="1200" dirty="0" err="1" smtClean="0">
                          <a:latin typeface="Calibri"/>
                          <a:ea typeface="Calibri"/>
                          <a:cs typeface="Times New Roman"/>
                        </a:rPr>
                        <a:t>Speichel</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811">
                <a:tc>
                  <a:txBody>
                    <a:bodyPr/>
                    <a:lstStyle/>
                    <a:p>
                      <a:pPr>
                        <a:lnSpc>
                          <a:spcPct val="115000"/>
                        </a:lnSpc>
                        <a:spcAft>
                          <a:spcPts val="0"/>
                        </a:spcAft>
                      </a:pPr>
                      <a:r>
                        <a:rPr lang="en-US" sz="1600" b="1" dirty="0" smtClean="0">
                          <a:latin typeface="Calibri"/>
                          <a:ea typeface="Calibri"/>
                          <a:cs typeface="Times New Roman"/>
                        </a:rPr>
                        <a:t>C</a:t>
                      </a:r>
                      <a:r>
                        <a:rPr lang="en-US" sz="1600" b="1" baseline="0" dirty="0" smtClean="0">
                          <a:latin typeface="Calibri"/>
                          <a:ea typeface="Calibri"/>
                          <a:cs typeface="Times New Roman"/>
                        </a:rPr>
                        <a:t> erg</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smtClean="0">
                          <a:latin typeface="Calibri"/>
                          <a:ea typeface="Calibri"/>
                          <a:cs typeface="Times New Roman"/>
                        </a:rPr>
                        <a:t>Enzyme </a:t>
                      </a:r>
                      <a:r>
                        <a:rPr lang="de-DE" sz="1200" dirty="0" err="1" smtClean="0">
                          <a:latin typeface="Calibri"/>
                          <a:ea typeface="Calibri"/>
                          <a:cs typeface="Times New Roman"/>
                        </a:rPr>
                        <a:t>blockert</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6200000">
            <a:off x="-756592" y="3573016"/>
            <a:ext cx="3384376" cy="648072"/>
          </a:xfrm>
        </p:spPr>
        <p:txBody>
          <a:bodyPr>
            <a:noAutofit/>
          </a:bodyPr>
          <a:lstStyle/>
          <a:p>
            <a:r>
              <a:rPr lang="de-DE" sz="2400" dirty="0" smtClean="0"/>
              <a:t>Das Programm heute</a:t>
            </a:r>
            <a:endParaRPr lang="de-DE" sz="24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331640" y="1202521"/>
          <a:ext cx="6912768" cy="5334000"/>
        </p:xfrm>
        <a:graphic>
          <a:graphicData uri="http://schemas.openxmlformats.org/drawingml/2006/table">
            <a:tbl>
              <a:tblPr firstRow="1" bandRow="1">
                <a:tableStyleId>{5C22544A-7EE6-4342-B048-85BDC9FD1C3A}</a:tableStyleId>
              </a:tblPr>
              <a:tblGrid>
                <a:gridCol w="2449678"/>
                <a:gridCol w="4463090"/>
              </a:tblGrid>
              <a:tr h="370840">
                <a:tc>
                  <a:txBody>
                    <a:bodyPr/>
                    <a:lstStyle/>
                    <a:p>
                      <a:pPr>
                        <a:lnSpc>
                          <a:spcPct val="150000"/>
                        </a:lnSpc>
                      </a:pPr>
                      <a:r>
                        <a:rPr lang="de-DE" noProof="0" dirty="0" smtClean="0"/>
                        <a:t>Freitag, 13.09.2013</a:t>
                      </a:r>
                      <a:endParaRPr lang="de-DE" noProof="0" dirty="0"/>
                    </a:p>
                  </a:txBody>
                  <a:tcPr/>
                </a:tc>
                <a:tc>
                  <a:txBody>
                    <a:bodyPr/>
                    <a:lstStyle/>
                    <a:p>
                      <a:pPr>
                        <a:lnSpc>
                          <a:spcPct val="150000"/>
                        </a:lnSpc>
                      </a:pPr>
                      <a:endParaRPr lang="de-DE" noProof="0"/>
                    </a:p>
                  </a:txBody>
                  <a:tcPr/>
                </a:tc>
              </a:tr>
              <a:tr h="370840">
                <a:tc>
                  <a:txBody>
                    <a:bodyPr/>
                    <a:lstStyle/>
                    <a:p>
                      <a:pPr>
                        <a:lnSpc>
                          <a:spcPct val="150000"/>
                        </a:lnSpc>
                        <a:spcAft>
                          <a:spcPts val="0"/>
                        </a:spcAft>
                      </a:pPr>
                      <a:r>
                        <a:rPr lang="de-DE" sz="1800" noProof="0" smtClean="0">
                          <a:solidFill>
                            <a:srgbClr val="000000"/>
                          </a:solidFill>
                          <a:latin typeface="+mj-lt"/>
                          <a:ea typeface="Times New Roman"/>
                        </a:rPr>
                        <a:t>13:30 </a:t>
                      </a:r>
                      <a:r>
                        <a:rPr lang="de-DE" sz="1800" noProof="0">
                          <a:solidFill>
                            <a:srgbClr val="000000"/>
                          </a:solidFill>
                          <a:latin typeface="+mj-lt"/>
                          <a:ea typeface="Times New Roman"/>
                        </a:rPr>
                        <a:t>– </a:t>
                      </a:r>
                      <a:r>
                        <a:rPr lang="de-DE" sz="1800" noProof="0" smtClean="0">
                          <a:solidFill>
                            <a:srgbClr val="000000"/>
                          </a:solidFill>
                          <a:latin typeface="+mj-lt"/>
                          <a:ea typeface="Times New Roman"/>
                        </a:rPr>
                        <a:t>14:00</a:t>
                      </a:r>
                      <a:endParaRPr lang="de-DE" sz="2000" noProof="0">
                        <a:latin typeface="+mj-lt"/>
                        <a:ea typeface="Times New Roman"/>
                      </a:endParaRPr>
                    </a:p>
                  </a:txBody>
                  <a:tcPr marL="68580" marR="68580" marT="0" marB="0"/>
                </a:tc>
                <a:tc>
                  <a:txBody>
                    <a:bodyPr/>
                    <a:lstStyle/>
                    <a:p>
                      <a:pPr>
                        <a:lnSpc>
                          <a:spcPct val="100000"/>
                        </a:lnSpc>
                      </a:pPr>
                      <a:r>
                        <a:rPr lang="de-DE" sz="1800" kern="1200" noProof="0" dirty="0" smtClean="0">
                          <a:solidFill>
                            <a:schemeClr val="dk1"/>
                          </a:solidFill>
                          <a:latin typeface="+mn-lt"/>
                          <a:ea typeface="+mn-ea"/>
                          <a:cs typeface="+mn-cs"/>
                        </a:rPr>
                        <a:t>Begrüßung,  Vorstellungsrunde</a:t>
                      </a:r>
                      <a:br>
                        <a:rPr lang="de-DE" sz="1800" kern="1200" noProof="0" dirty="0" smtClean="0">
                          <a:solidFill>
                            <a:schemeClr val="dk1"/>
                          </a:solidFill>
                          <a:latin typeface="+mn-lt"/>
                          <a:ea typeface="+mn-ea"/>
                          <a:cs typeface="+mn-cs"/>
                        </a:rPr>
                      </a:br>
                      <a:r>
                        <a:rPr lang="de-DE" sz="1800" kern="1200" noProof="0" dirty="0" smtClean="0">
                          <a:solidFill>
                            <a:schemeClr val="dk1"/>
                          </a:solidFill>
                          <a:latin typeface="+mn-lt"/>
                          <a:ea typeface="+mn-ea"/>
                          <a:cs typeface="+mn-cs"/>
                        </a:rPr>
                        <a:t>Ziele und Rahmenbedingungen</a:t>
                      </a:r>
                      <a:endParaRPr lang="de-DE" noProof="0" dirty="0"/>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smtClean="0">
                          <a:ln>
                            <a:noFill/>
                          </a:ln>
                          <a:solidFill>
                            <a:prstClr val="black"/>
                          </a:solidFill>
                          <a:effectLst/>
                          <a:uLnTx/>
                          <a:uFillTx/>
                          <a:latin typeface="+mn-lt"/>
                          <a:ea typeface="+mn-ea"/>
                          <a:cs typeface="+mn-cs"/>
                        </a:rPr>
                        <a:t>14:00 – 14:30</a:t>
                      </a:r>
                    </a:p>
                  </a:txBody>
                  <a:tcPr marL="68580" marR="68580" marT="0" marB="0"/>
                </a:tc>
                <a:tc>
                  <a:txBody>
                    <a:bodyPr/>
                    <a:lstStyle/>
                    <a:p>
                      <a:pPr>
                        <a:lnSpc>
                          <a:spcPct val="100000"/>
                        </a:lnSpc>
                      </a:pPr>
                      <a:r>
                        <a:rPr lang="de-DE" noProof="0" smtClean="0"/>
                        <a:t>Experimentierkasten und Handbuchordner: </a:t>
                      </a:r>
                      <a:r>
                        <a:rPr lang="de-DE" baseline="0" noProof="0" smtClean="0"/>
                        <a:t> </a:t>
                      </a:r>
                      <a:r>
                        <a:rPr lang="de-DE" noProof="0" smtClean="0"/>
                        <a:t>Auspacken, Sichten,</a:t>
                      </a:r>
                      <a:r>
                        <a:rPr lang="de-DE" baseline="0" noProof="0" smtClean="0"/>
                        <a:t> Erläutern</a:t>
                      </a:r>
                    </a:p>
                    <a:p>
                      <a:pPr>
                        <a:lnSpc>
                          <a:spcPct val="100000"/>
                        </a:lnSpc>
                      </a:pPr>
                      <a:r>
                        <a:rPr lang="de-DE" baseline="0" noProof="0" smtClean="0"/>
                        <a:t>&amp; Zugang zum Medienportal der S-Stiftung</a:t>
                      </a:r>
                      <a:endParaRPr lang="de-DE" noProof="0"/>
                    </a:p>
                  </a:txBody>
                  <a:tcPr/>
                </a:tc>
              </a:tr>
              <a:tr h="370840">
                <a:tc>
                  <a:txBody>
                    <a:bodyPr/>
                    <a:lstStyle/>
                    <a:p>
                      <a:pPr>
                        <a:lnSpc>
                          <a:spcPct val="150000"/>
                        </a:lnSpc>
                        <a:spcAft>
                          <a:spcPts val="0"/>
                        </a:spcAft>
                      </a:pPr>
                      <a:r>
                        <a:rPr lang="de-DE" sz="1800" noProof="0" smtClean="0">
                          <a:solidFill>
                            <a:srgbClr val="000000"/>
                          </a:solidFill>
                          <a:latin typeface="+mj-lt"/>
                          <a:ea typeface="Times New Roman"/>
                        </a:rPr>
                        <a:t>14:30 </a:t>
                      </a:r>
                      <a:r>
                        <a:rPr lang="de-DE" sz="1800" noProof="0">
                          <a:solidFill>
                            <a:srgbClr val="000000"/>
                          </a:solidFill>
                          <a:latin typeface="+mj-lt"/>
                          <a:ea typeface="Times New Roman"/>
                        </a:rPr>
                        <a:t>– </a:t>
                      </a:r>
                      <a:r>
                        <a:rPr lang="de-DE" sz="1800" noProof="0" smtClean="0">
                          <a:solidFill>
                            <a:srgbClr val="000000"/>
                          </a:solidFill>
                          <a:latin typeface="+mj-lt"/>
                          <a:ea typeface="Times New Roman"/>
                        </a:rPr>
                        <a:t>15:30</a:t>
                      </a:r>
                      <a:endParaRPr lang="de-DE" sz="2000" noProof="0">
                        <a:latin typeface="+mj-lt"/>
                        <a:ea typeface="Times New Roman"/>
                      </a:endParaRPr>
                    </a:p>
                  </a:txBody>
                  <a:tcPr marL="68580" marR="68580" marT="0" marB="0"/>
                </a:tc>
                <a:tc>
                  <a:txBody>
                    <a:bodyPr/>
                    <a:lstStyle/>
                    <a:p>
                      <a:pPr>
                        <a:lnSpc>
                          <a:spcPct val="100000"/>
                        </a:lnSpc>
                      </a:pPr>
                      <a:r>
                        <a:rPr lang="de-DE" sz="1800" kern="1200" noProof="0" smtClean="0">
                          <a:solidFill>
                            <a:schemeClr val="dk1"/>
                          </a:solidFill>
                          <a:latin typeface="+mn-lt"/>
                          <a:ea typeface="+mn-ea"/>
                          <a:cs typeface="+mn-cs"/>
                        </a:rPr>
                        <a:t>Schwerpunkt  „Energie”</a:t>
                      </a:r>
                      <a:br>
                        <a:rPr lang="de-DE" sz="1800" kern="1200" noProof="0" smtClean="0">
                          <a:solidFill>
                            <a:schemeClr val="dk1"/>
                          </a:solidFill>
                          <a:latin typeface="+mn-lt"/>
                          <a:ea typeface="+mn-ea"/>
                          <a:cs typeface="+mn-cs"/>
                        </a:rPr>
                      </a:br>
                      <a:r>
                        <a:rPr lang="de-DE" sz="1800" kern="1200" noProof="0" smtClean="0">
                          <a:solidFill>
                            <a:schemeClr val="dk1"/>
                          </a:solidFill>
                          <a:latin typeface="+mn-lt"/>
                          <a:ea typeface="+mn-ea"/>
                          <a:cs typeface="+mn-cs"/>
                        </a:rPr>
                        <a:t>Ausgewählte Experimente an Stationen</a:t>
                      </a:r>
                      <a:endParaRPr lang="de-DE" noProof="0"/>
                    </a:p>
                  </a:txBody>
                  <a:tcPr/>
                </a:tc>
              </a:tr>
              <a:tr h="370840">
                <a:tc>
                  <a:txBody>
                    <a:bodyPr/>
                    <a:lstStyle/>
                    <a:p>
                      <a:pPr>
                        <a:lnSpc>
                          <a:spcPct val="150000"/>
                        </a:lnSpc>
                        <a:spcAft>
                          <a:spcPts val="0"/>
                        </a:spcAft>
                      </a:pPr>
                      <a:r>
                        <a:rPr lang="de-DE" sz="1800" noProof="0" smtClean="0">
                          <a:solidFill>
                            <a:srgbClr val="000000"/>
                          </a:solidFill>
                          <a:latin typeface="+mj-lt"/>
                          <a:ea typeface="Times New Roman"/>
                        </a:rPr>
                        <a:t>15:30 </a:t>
                      </a:r>
                      <a:r>
                        <a:rPr lang="de-DE" sz="1800" noProof="0">
                          <a:solidFill>
                            <a:srgbClr val="000000"/>
                          </a:solidFill>
                          <a:latin typeface="+mj-lt"/>
                          <a:ea typeface="Times New Roman"/>
                        </a:rPr>
                        <a:t>– </a:t>
                      </a:r>
                      <a:r>
                        <a:rPr lang="de-DE" sz="1800" noProof="0" smtClean="0">
                          <a:solidFill>
                            <a:srgbClr val="000000"/>
                          </a:solidFill>
                          <a:latin typeface="+mj-lt"/>
                          <a:ea typeface="Times New Roman"/>
                        </a:rPr>
                        <a:t>16:00</a:t>
                      </a:r>
                      <a:endParaRPr lang="de-DE" sz="2000" noProof="0">
                        <a:latin typeface="+mj-lt"/>
                        <a:ea typeface="Times New Roman"/>
                      </a:endParaRPr>
                    </a:p>
                  </a:txBody>
                  <a:tcPr marL="68580" marR="68580" marT="0" marB="0"/>
                </a:tc>
                <a:tc>
                  <a:txBody>
                    <a:bodyPr/>
                    <a:lstStyle/>
                    <a:p>
                      <a:pPr>
                        <a:lnSpc>
                          <a:spcPct val="150000"/>
                        </a:lnSpc>
                      </a:pPr>
                      <a:r>
                        <a:rPr lang="de-DE" sz="1800" kern="1200" noProof="0" smtClean="0">
                          <a:solidFill>
                            <a:schemeClr val="dk1"/>
                          </a:solidFill>
                          <a:latin typeface="+mn-lt"/>
                          <a:ea typeface="+mn-ea"/>
                          <a:cs typeface="+mn-cs"/>
                        </a:rPr>
                        <a:t>Kaffeepause</a:t>
                      </a:r>
                    </a:p>
                  </a:txBody>
                  <a:tcPr marT="0"/>
                </a:tc>
              </a:tr>
              <a:tr h="370840">
                <a:tc>
                  <a:txBody>
                    <a:bodyPr/>
                    <a:lstStyle/>
                    <a:p>
                      <a:pPr>
                        <a:lnSpc>
                          <a:spcPct val="150000"/>
                        </a:lnSpc>
                        <a:spcAft>
                          <a:spcPts val="0"/>
                        </a:spcAft>
                      </a:pPr>
                      <a:r>
                        <a:rPr lang="de-DE" sz="1800" noProof="0" smtClean="0">
                          <a:latin typeface="+mj-lt"/>
                          <a:ea typeface="Times New Roman"/>
                        </a:rPr>
                        <a:t>16:00 – 17:00</a:t>
                      </a:r>
                      <a:endParaRPr lang="de-DE" sz="2000" noProof="0">
                        <a:latin typeface="+mj-lt"/>
                        <a:ea typeface="Times New Roman"/>
                      </a:endParaRPr>
                    </a:p>
                  </a:txBody>
                  <a:tcPr marL="68580" marR="68580" marT="0" marB="0"/>
                </a:tc>
                <a:tc>
                  <a:txBody>
                    <a:bodyPr/>
                    <a:lstStyle/>
                    <a:p>
                      <a:pPr>
                        <a:lnSpc>
                          <a:spcPct val="100000"/>
                        </a:lnSpc>
                      </a:pPr>
                      <a:r>
                        <a:rPr lang="de-DE" sz="1800" kern="1200" noProof="0" smtClean="0">
                          <a:solidFill>
                            <a:schemeClr val="dk1"/>
                          </a:solidFill>
                          <a:latin typeface="+mn-lt"/>
                          <a:ea typeface="+mn-ea"/>
                          <a:cs typeface="+mn-cs"/>
                        </a:rPr>
                        <a:t>Feedback zum Schwerpunkt  „Energie” </a:t>
                      </a:r>
                      <a:r>
                        <a:rPr lang="de-DE" sz="1400" kern="1200" baseline="0" noProof="0" smtClean="0">
                          <a:solidFill>
                            <a:schemeClr val="dk1"/>
                          </a:solidFill>
                          <a:latin typeface="+mn-lt"/>
                          <a:ea typeface="+mn-ea"/>
                          <a:cs typeface="+mn-cs"/>
                        </a:rPr>
                        <a:t>anschließend </a:t>
                      </a:r>
                      <a:r>
                        <a:rPr lang="de-DE" sz="1800" kern="1200" baseline="0" noProof="0" smtClean="0">
                          <a:solidFill>
                            <a:schemeClr val="dk1"/>
                          </a:solidFill>
                          <a:latin typeface="+mn-lt"/>
                          <a:ea typeface="+mn-ea"/>
                          <a:cs typeface="+mn-cs"/>
                        </a:rPr>
                        <a:t/>
                      </a:r>
                      <a:br>
                        <a:rPr lang="de-DE" sz="1800" kern="1200" baseline="0" noProof="0" smtClean="0">
                          <a:solidFill>
                            <a:schemeClr val="dk1"/>
                          </a:solidFill>
                          <a:latin typeface="+mn-lt"/>
                          <a:ea typeface="+mn-ea"/>
                          <a:cs typeface="+mn-cs"/>
                        </a:rPr>
                      </a:br>
                      <a:r>
                        <a:rPr lang="de-DE" sz="1800" kern="1200" baseline="0" noProof="0" smtClean="0">
                          <a:solidFill>
                            <a:schemeClr val="dk1"/>
                          </a:solidFill>
                          <a:latin typeface="+mn-lt"/>
                          <a:ea typeface="+mn-ea"/>
                          <a:cs typeface="+mn-cs"/>
                        </a:rPr>
                        <a:t>Input zum Methodenkonpzept und zum Stationen-Lernen</a:t>
                      </a:r>
                      <a:endParaRPr lang="de-DE" sz="1800" kern="1200" noProof="0" smtClean="0">
                        <a:solidFill>
                          <a:schemeClr val="dk1"/>
                        </a:solidFill>
                        <a:latin typeface="+mn-lt"/>
                        <a:ea typeface="+mn-ea"/>
                        <a:cs typeface="+mn-cs"/>
                      </a:endParaRPr>
                    </a:p>
                  </a:txBody>
                  <a:tcPr/>
                </a:tc>
              </a:tr>
              <a:tr h="370840">
                <a:tc>
                  <a:txBody>
                    <a:bodyPr/>
                    <a:lstStyle/>
                    <a:p>
                      <a:pPr>
                        <a:lnSpc>
                          <a:spcPct val="150000"/>
                        </a:lnSpc>
                        <a:spcAft>
                          <a:spcPts val="0"/>
                        </a:spcAft>
                      </a:pPr>
                      <a:r>
                        <a:rPr lang="de-DE" sz="1800" noProof="0" smtClean="0">
                          <a:latin typeface="+mj-lt"/>
                          <a:ea typeface="Times New Roman"/>
                        </a:rPr>
                        <a:t>17:00 – 18:00</a:t>
                      </a:r>
                      <a:endParaRPr lang="de-DE" sz="2000" noProof="0">
                        <a:latin typeface="+mj-lt"/>
                        <a:ea typeface="Times New Roman"/>
                      </a:endParaRPr>
                    </a:p>
                  </a:txBody>
                  <a:tcPr marL="68580" marR="68580" marT="0" marB="0"/>
                </a:tc>
                <a:tc>
                  <a:txBody>
                    <a:bodyPr/>
                    <a:lstStyle/>
                    <a:p>
                      <a:pPr>
                        <a:lnSpc>
                          <a:spcPct val="100000"/>
                        </a:lnSpc>
                      </a:pPr>
                      <a:r>
                        <a:rPr lang="de-DE" sz="1800" kern="1200" noProof="0" smtClean="0">
                          <a:solidFill>
                            <a:schemeClr val="dk1"/>
                          </a:solidFill>
                          <a:latin typeface="+mn-lt"/>
                          <a:ea typeface="+mn-ea"/>
                          <a:cs typeface="+mn-cs"/>
                        </a:rPr>
                        <a:t>„Energie“ – Planung</a:t>
                      </a:r>
                      <a:r>
                        <a:rPr lang="de-DE" sz="1800" kern="1200" baseline="0" noProof="0" smtClean="0">
                          <a:solidFill>
                            <a:schemeClr val="dk1"/>
                          </a:solidFill>
                          <a:latin typeface="+mn-lt"/>
                          <a:ea typeface="+mn-ea"/>
                          <a:cs typeface="+mn-cs"/>
                        </a:rPr>
                        <a:t> von Stationenarbeit für die Lehrkräfte-Fortbildungen</a:t>
                      </a:r>
                    </a:p>
                  </a:txBody>
                  <a:tcPr/>
                </a:tc>
              </a:tr>
              <a:tr h="370840">
                <a:tc>
                  <a:txBody>
                    <a:bodyPr/>
                    <a:lstStyle/>
                    <a:p>
                      <a:pPr>
                        <a:lnSpc>
                          <a:spcPct val="150000"/>
                        </a:lnSpc>
                        <a:spcAft>
                          <a:spcPts val="0"/>
                        </a:spcAft>
                      </a:pPr>
                      <a:r>
                        <a:rPr lang="de-DE" sz="1800" noProof="0" smtClean="0">
                          <a:latin typeface="+mj-lt"/>
                          <a:ea typeface="Times New Roman"/>
                        </a:rPr>
                        <a:t>ab 20:30</a:t>
                      </a:r>
                      <a:endParaRPr lang="de-DE" sz="1800" noProof="0">
                        <a:latin typeface="+mj-lt"/>
                        <a:ea typeface="Times New Roman"/>
                      </a:endParaRPr>
                    </a:p>
                  </a:txBody>
                  <a:tcPr marL="68580" marR="68580" marT="0" marB="0"/>
                </a:tc>
                <a:tc>
                  <a:txBody>
                    <a:bodyPr/>
                    <a:lstStyle/>
                    <a:p>
                      <a:pPr>
                        <a:lnSpc>
                          <a:spcPct val="100000"/>
                        </a:lnSpc>
                      </a:pPr>
                      <a:r>
                        <a:rPr lang="de-DE" sz="1800" kern="1200" baseline="0" noProof="0" dirty="0" smtClean="0">
                          <a:solidFill>
                            <a:schemeClr val="dk1"/>
                          </a:solidFill>
                          <a:latin typeface="+mn-lt"/>
                          <a:ea typeface="+mn-ea"/>
                          <a:cs typeface="+mn-cs"/>
                        </a:rPr>
                        <a:t>Fakultativ: weitere Experimente zu „Energie“</a:t>
                      </a:r>
                    </a:p>
                  </a:txBody>
                  <a:tcPr/>
                </a:tc>
              </a:tr>
            </a:tbl>
          </a:graphicData>
        </a:graphic>
      </p:graphicFrame>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1411560" y="1196752"/>
            <a:ext cx="6400800" cy="1512168"/>
          </a:xfrm>
        </p:spPr>
        <p:txBody>
          <a:bodyPr>
            <a:normAutofit/>
          </a:bodyPr>
          <a:lstStyle/>
          <a:p>
            <a:r>
              <a:rPr lang="de-DE" dirty="0" smtClean="0">
                <a:latin typeface="Verdana" pitchFamily="34" charset="0"/>
                <a:ea typeface="Verdana" pitchFamily="34" charset="0"/>
                <a:cs typeface="Verdana" pitchFamily="34" charset="0"/>
              </a:rPr>
              <a:t>Methodenwerkzeuge</a:t>
            </a:r>
          </a:p>
          <a:p>
            <a:r>
              <a:rPr lang="de-DE" sz="2000" dirty="0" smtClean="0">
                <a:latin typeface="Verdana" pitchFamily="34" charset="0"/>
                <a:ea typeface="Verdana" pitchFamily="34" charset="0"/>
                <a:cs typeface="Verdana" pitchFamily="34" charset="0"/>
              </a:rPr>
              <a:t>Woher sie kommen</a:t>
            </a:r>
            <a:br>
              <a:rPr lang="de-DE" sz="2000" dirty="0" smtClean="0">
                <a:latin typeface="Verdana" pitchFamily="34" charset="0"/>
                <a:ea typeface="Verdana" pitchFamily="34" charset="0"/>
                <a:cs typeface="Verdana" pitchFamily="34" charset="0"/>
              </a:rPr>
            </a:br>
            <a:r>
              <a:rPr lang="de-DE" sz="2000" dirty="0" smtClean="0">
                <a:solidFill>
                  <a:schemeClr val="bg1">
                    <a:lumMod val="65000"/>
                  </a:schemeClr>
                </a:solidFill>
                <a:latin typeface="Verdana" pitchFamily="34" charset="0"/>
                <a:ea typeface="Verdana" pitchFamily="34" charset="0"/>
                <a:cs typeface="Verdana" pitchFamily="34" charset="0"/>
              </a:rPr>
              <a:t>Wozu sie dienen</a:t>
            </a:r>
            <a:endParaRPr lang="de-DE" dirty="0" smtClean="0">
              <a:solidFill>
                <a:schemeClr val="bg1">
                  <a:lumMod val="65000"/>
                </a:schemeClr>
              </a:solidFill>
              <a:latin typeface="Verdana" pitchFamily="34" charset="0"/>
              <a:ea typeface="Verdana" pitchFamily="34" charset="0"/>
              <a:cs typeface="Verdana" pitchFamily="34" charset="0"/>
            </a:endParaRPr>
          </a:p>
        </p:txBody>
      </p:sp>
      <p:sp>
        <p:nvSpPr>
          <p:cNvPr id="7" name="Textfeld 6"/>
          <p:cNvSpPr txBox="1"/>
          <p:nvPr/>
        </p:nvSpPr>
        <p:spPr>
          <a:xfrm>
            <a:off x="2843808" y="2964428"/>
            <a:ext cx="3600400" cy="3200876"/>
          </a:xfrm>
          <a:prstGeom prst="rect">
            <a:avLst/>
          </a:prstGeom>
          <a:noFill/>
        </p:spPr>
        <p:txBody>
          <a:bodyPr wrap="square" rtlCol="0">
            <a:spAutoFit/>
          </a:bodyPr>
          <a:lstStyle/>
          <a:p>
            <a:pPr>
              <a:spcAft>
                <a:spcPts val="600"/>
              </a:spcAft>
            </a:pPr>
            <a:r>
              <a:rPr lang="de-DE" sz="1400" dirty="0" smtClean="0">
                <a:solidFill>
                  <a:schemeClr val="tx2"/>
                </a:solidFill>
                <a:latin typeface="Verdana" pitchFamily="34" charset="0"/>
                <a:ea typeface="Verdana" pitchFamily="34" charset="0"/>
                <a:cs typeface="Verdana" pitchFamily="34" charset="0"/>
              </a:rPr>
              <a:t>Zusammengestellt und teilweise neu entwickelt von Lehrkräften im Auslandsschuldienst.</a:t>
            </a:r>
          </a:p>
          <a:p>
            <a:pPr>
              <a:spcAft>
                <a:spcPts val="600"/>
              </a:spcAft>
            </a:pPr>
            <a:r>
              <a:rPr lang="de-DE" sz="1400" dirty="0" smtClean="0">
                <a:solidFill>
                  <a:schemeClr val="tx2"/>
                </a:solidFill>
                <a:latin typeface="Verdana" pitchFamily="34" charset="0"/>
                <a:ea typeface="Verdana" pitchFamily="34" charset="0"/>
                <a:cs typeface="Verdana" pitchFamily="34" charset="0"/>
              </a:rPr>
              <a:t>Erstmals veröffentlicht von Josef Leisen (Studienseminar Koblenz / Universität Mainz). (1998)</a:t>
            </a:r>
          </a:p>
          <a:p>
            <a:pPr>
              <a:spcAft>
                <a:spcPts val="600"/>
              </a:spcAft>
            </a:pPr>
            <a:r>
              <a:rPr lang="de-DE" sz="1400" dirty="0" smtClean="0">
                <a:solidFill>
                  <a:schemeClr val="tx2"/>
                </a:solidFill>
                <a:latin typeface="Verdana" pitchFamily="34" charset="0"/>
                <a:ea typeface="Verdana" pitchFamily="34" charset="0"/>
                <a:cs typeface="Verdana" pitchFamily="34" charset="0"/>
              </a:rPr>
              <a:t>Adaptiert und weiter entwickelt von den SINUS-Projekten mehrerer Bundesländer. (ab 1998)</a:t>
            </a:r>
          </a:p>
          <a:p>
            <a:pPr>
              <a:spcAft>
                <a:spcPts val="600"/>
              </a:spcAft>
            </a:pPr>
            <a:r>
              <a:rPr lang="de-DE" sz="1400" dirty="0" smtClean="0">
                <a:solidFill>
                  <a:schemeClr val="tx2"/>
                </a:solidFill>
                <a:latin typeface="Verdana" pitchFamily="34" charset="0"/>
                <a:ea typeface="Verdana" pitchFamily="34" charset="0"/>
                <a:cs typeface="Verdana" pitchFamily="34" charset="0"/>
              </a:rPr>
              <a:t>Hohe Affinität zu konstruktivistischen Vorstellungen vom Lernen.</a:t>
            </a:r>
          </a:p>
          <a:p>
            <a:pPr>
              <a:spcAft>
                <a:spcPts val="600"/>
              </a:spcAft>
            </a:pPr>
            <a:r>
              <a:rPr lang="de-DE" sz="1400" dirty="0" smtClean="0">
                <a:solidFill>
                  <a:schemeClr val="tx2"/>
                </a:solidFill>
                <a:latin typeface="Verdana" pitchFamily="34" charset="0"/>
                <a:ea typeface="Verdana" pitchFamily="34" charset="0"/>
                <a:cs typeface="Verdana" pitchFamily="34" charset="0"/>
              </a:rPr>
              <a:t>Unterstützend zur Erzeugung von Methodenvielfalt im Unterricht.</a:t>
            </a:r>
          </a:p>
        </p:txBody>
      </p:sp>
      <p:pic>
        <p:nvPicPr>
          <p:cNvPr id="37889" name="Picture 1" descr="C:\Users\lutz\Desktop\stäudel.de\images\methodenhandbuch.jpg"/>
          <p:cNvPicPr>
            <a:picLocks noChangeAspect="1" noChangeArrowheads="1"/>
          </p:cNvPicPr>
          <p:nvPr/>
        </p:nvPicPr>
        <p:blipFill>
          <a:blip r:embed="rId2" cstate="print"/>
          <a:srcRect/>
          <a:stretch>
            <a:fillRect/>
          </a:stretch>
        </p:blipFill>
        <p:spPr bwMode="auto">
          <a:xfrm>
            <a:off x="455945" y="3010719"/>
            <a:ext cx="2243847" cy="3154585"/>
          </a:xfrm>
          <a:prstGeom prst="rect">
            <a:avLst/>
          </a:prstGeom>
          <a:noFill/>
        </p:spPr>
      </p:pic>
      <p:pic>
        <p:nvPicPr>
          <p:cNvPr id="8" name="Picture 13" descr="C:\Users\lutz\Desktop\stäudel.de\images\sinus_logo.jpg"/>
          <p:cNvPicPr>
            <a:picLocks noChangeAspect="1" noChangeArrowheads="1"/>
          </p:cNvPicPr>
          <p:nvPr/>
        </p:nvPicPr>
        <p:blipFill>
          <a:blip r:embed="rId3" cstate="print"/>
          <a:srcRect/>
          <a:stretch>
            <a:fillRect/>
          </a:stretch>
        </p:blipFill>
        <p:spPr bwMode="auto">
          <a:xfrm>
            <a:off x="6501533" y="4267551"/>
            <a:ext cx="2102915" cy="1897753"/>
          </a:xfrm>
          <a:prstGeom prst="rect">
            <a:avLst/>
          </a:prstGeom>
          <a:noFill/>
        </p:spPr>
      </p:pic>
      <p:pic>
        <p:nvPicPr>
          <p:cNvPr id="10" name="Picture 2" descr="C:\Users\lutz\Desktop\exp_logo.jpg"/>
          <p:cNvPicPr>
            <a:picLocks noChangeAspect="1" noChangeArrowheads="1"/>
          </p:cNvPicPr>
          <p:nvPr/>
        </p:nvPicPr>
        <p:blipFill>
          <a:blip r:embed="rId4" cstate="print"/>
          <a:srcRect t="21106"/>
          <a:stretch>
            <a:fillRect/>
          </a:stretch>
        </p:blipFill>
        <p:spPr bwMode="auto">
          <a:xfrm>
            <a:off x="0" y="-27383"/>
            <a:ext cx="9144000" cy="1311644"/>
          </a:xfrm>
          <a:prstGeom prst="rect">
            <a:avLst/>
          </a:prstGeom>
          <a:noFill/>
        </p:spPr>
      </p:pic>
      <p:sp>
        <p:nvSpPr>
          <p:cNvPr id="11" name="Textfeld 10"/>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7889"/>
                                        </p:tgtEl>
                                        <p:attrNameLst>
                                          <p:attrName>style.visibility</p:attrName>
                                        </p:attrNameLst>
                                      </p:cBhvr>
                                      <p:to>
                                        <p:strVal val="visible"/>
                                      </p:to>
                                    </p:set>
                                    <p:animEffect transition="in" filter="blinds(horizontal)">
                                      <p:cBhvr>
                                        <p:cTn id="25" dur="500"/>
                                        <p:tgtEl>
                                          <p:spTgt spid="3788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linds(horizontal)">
                                      <p:cBhvr>
                                        <p:cTn id="30" dur="500"/>
                                        <p:tgtEl>
                                          <p:spTgt spid="7">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linds(horizontal)">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blinds(horizontal)">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xfrm>
            <a:off x="1411560" y="1196752"/>
            <a:ext cx="6400800" cy="1512168"/>
          </a:xfrm>
        </p:spPr>
        <p:txBody>
          <a:bodyPr>
            <a:normAutofit/>
          </a:bodyPr>
          <a:lstStyle/>
          <a:p>
            <a:r>
              <a:rPr lang="de-DE" dirty="0" smtClean="0">
                <a:latin typeface="Verdana" pitchFamily="34" charset="0"/>
                <a:ea typeface="Verdana" pitchFamily="34" charset="0"/>
                <a:cs typeface="Verdana" pitchFamily="34" charset="0"/>
              </a:rPr>
              <a:t>Methodenwerkzeuge</a:t>
            </a:r>
          </a:p>
          <a:p>
            <a:r>
              <a:rPr lang="de-DE" sz="2000" dirty="0" smtClean="0">
                <a:solidFill>
                  <a:schemeClr val="bg1">
                    <a:lumMod val="85000"/>
                  </a:schemeClr>
                </a:solidFill>
                <a:latin typeface="Verdana" pitchFamily="34" charset="0"/>
                <a:ea typeface="Verdana" pitchFamily="34" charset="0"/>
                <a:cs typeface="Verdana" pitchFamily="34" charset="0"/>
              </a:rPr>
              <a:t>Woher sie kommen</a:t>
            </a:r>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solidFill>
                  <a:schemeClr val="bg1">
                    <a:lumMod val="50000"/>
                  </a:schemeClr>
                </a:solidFill>
                <a:latin typeface="Verdana" pitchFamily="34" charset="0"/>
                <a:ea typeface="Verdana" pitchFamily="34" charset="0"/>
                <a:cs typeface="Verdana" pitchFamily="34" charset="0"/>
              </a:rPr>
              <a:t>Wozu sie dienen</a:t>
            </a:r>
            <a:endParaRPr lang="de-DE" dirty="0" smtClean="0">
              <a:solidFill>
                <a:schemeClr val="bg1">
                  <a:lumMod val="50000"/>
                </a:schemeClr>
              </a:solidFill>
              <a:latin typeface="Verdana" pitchFamily="34" charset="0"/>
              <a:ea typeface="Verdana" pitchFamily="34" charset="0"/>
              <a:cs typeface="Verdana" pitchFamily="34" charset="0"/>
            </a:endParaRPr>
          </a:p>
        </p:txBody>
      </p:sp>
      <p:pic>
        <p:nvPicPr>
          <p:cNvPr id="10"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11" name="Textfeld 10"/>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pic>
        <p:nvPicPr>
          <p:cNvPr id="9" name="Picture 2"/>
          <p:cNvPicPr>
            <a:picLocks noChangeAspect="1" noChangeArrowheads="1"/>
          </p:cNvPicPr>
          <p:nvPr/>
        </p:nvPicPr>
        <p:blipFill>
          <a:blip r:embed="rId3" cstate="print">
            <a:grayscl/>
          </a:blip>
          <a:srcRect/>
          <a:stretch>
            <a:fillRect/>
          </a:stretch>
        </p:blipFill>
        <p:spPr bwMode="auto">
          <a:xfrm>
            <a:off x="395536" y="2420888"/>
            <a:ext cx="213518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4" descr="Berufe,Forscher,Forschung,Forschungen,Forschungslabors,Laborausrüstung,Labors,Menschen,Mikroskope,Personen,Wissenschaft,Wissenschaftler"/>
          <p:cNvPicPr>
            <a:picLocks noChangeAspect="1" noChangeArrowheads="1"/>
          </p:cNvPicPr>
          <p:nvPr/>
        </p:nvPicPr>
        <p:blipFill>
          <a:blip r:embed="rId4" cstate="print">
            <a:grayscl/>
          </a:blip>
          <a:srcRect/>
          <a:stretch>
            <a:fillRect/>
          </a:stretch>
        </p:blipFill>
        <p:spPr bwMode="auto">
          <a:xfrm>
            <a:off x="7452320" y="3717032"/>
            <a:ext cx="1619672" cy="1619672"/>
          </a:xfrm>
          <a:prstGeom prst="rect">
            <a:avLst/>
          </a:prstGeom>
          <a:noFill/>
        </p:spPr>
      </p:pic>
      <p:pic>
        <p:nvPicPr>
          <p:cNvPr id="13" name="Picture 6" descr="Ausbildung,Bibliotheken,Bücher,Stapel"/>
          <p:cNvPicPr>
            <a:picLocks noChangeAspect="1" noChangeArrowheads="1"/>
          </p:cNvPicPr>
          <p:nvPr/>
        </p:nvPicPr>
        <p:blipFill>
          <a:blip r:embed="rId5" cstate="print">
            <a:grayscl/>
          </a:blip>
          <a:srcRect/>
          <a:stretch>
            <a:fillRect/>
          </a:stretch>
        </p:blipFill>
        <p:spPr bwMode="auto">
          <a:xfrm>
            <a:off x="6372200" y="1916832"/>
            <a:ext cx="2015505" cy="2015505"/>
          </a:xfrm>
          <a:prstGeom prst="rect">
            <a:avLst/>
          </a:prstGeom>
          <a:solidFill>
            <a:schemeClr val="bg1">
              <a:alpha val="27000"/>
            </a:schemeClr>
          </a:solidFill>
        </p:spPr>
      </p:pic>
      <p:sp>
        <p:nvSpPr>
          <p:cNvPr id="14" name="Textfeld 13"/>
          <p:cNvSpPr txBox="1"/>
          <p:nvPr/>
        </p:nvSpPr>
        <p:spPr>
          <a:xfrm>
            <a:off x="2699792" y="2852936"/>
            <a:ext cx="5184576" cy="3400931"/>
          </a:xfrm>
          <a:prstGeom prst="rect">
            <a:avLst/>
          </a:prstGeom>
          <a:noFill/>
        </p:spPr>
        <p:txBody>
          <a:bodyPr wrap="square" rtlCol="0">
            <a:spAutoFit/>
          </a:bodyPr>
          <a:lstStyle/>
          <a:p>
            <a:pPr>
              <a:spcAft>
                <a:spcPts val="600"/>
              </a:spcAft>
            </a:pPr>
            <a:r>
              <a:rPr lang="de-DE" sz="1200" dirty="0" smtClean="0">
                <a:solidFill>
                  <a:schemeClr val="tx2"/>
                </a:solidFill>
                <a:latin typeface="Verdana" pitchFamily="34" charset="0"/>
                <a:ea typeface="Verdana" pitchFamily="34" charset="0"/>
                <a:cs typeface="Verdana" pitchFamily="34" charset="0"/>
              </a:rPr>
              <a:t>Aufbereitung (naturwissenschaftlicher) Inhalte zum</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Üben</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Wiederholen</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Vertiefen</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Anwenden</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(Erarbeiten)</a:t>
            </a:r>
          </a:p>
          <a:p>
            <a:pPr>
              <a:spcAft>
                <a:spcPts val="600"/>
              </a:spcAft>
            </a:pPr>
            <a:r>
              <a:rPr lang="de-DE" sz="1200" dirty="0" smtClean="0">
                <a:solidFill>
                  <a:schemeClr val="tx2"/>
                </a:solidFill>
                <a:latin typeface="Verdana" pitchFamily="34" charset="0"/>
                <a:ea typeface="Verdana" pitchFamily="34" charset="0"/>
                <a:cs typeface="Verdana" pitchFamily="34" charset="0"/>
              </a:rPr>
              <a:t>Dabei:</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Nutzung angemessener  „Werkzeuge“ </a:t>
            </a:r>
            <a:br>
              <a:rPr lang="de-DE" sz="1200" dirty="0" smtClean="0">
                <a:solidFill>
                  <a:schemeClr val="tx2"/>
                </a:solidFill>
                <a:latin typeface="Verdana" pitchFamily="34" charset="0"/>
                <a:ea typeface="Verdana" pitchFamily="34" charset="0"/>
                <a:cs typeface="Verdana" pitchFamily="34" charset="0"/>
              </a:rPr>
            </a:br>
            <a:r>
              <a:rPr lang="de-DE" sz="1200" dirty="0" smtClean="0">
                <a:solidFill>
                  <a:schemeClr val="tx2"/>
                </a:solidFill>
                <a:latin typeface="Verdana" pitchFamily="34" charset="0"/>
                <a:ea typeface="Verdana" pitchFamily="34" charset="0"/>
                <a:cs typeface="Verdana" pitchFamily="34" charset="0"/>
              </a:rPr>
              <a:t>  zur Gestaltung von  Inhalten</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Betonung ausgewählter  Aspekte</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Erwerb der Fachsprache</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Förderung fachlicher Kommunikation</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Gestaltung von Aufgaben </a:t>
            </a:r>
            <a:r>
              <a:rPr lang="de-DE" sz="1200" b="1" dirty="0" smtClean="0">
                <a:solidFill>
                  <a:schemeClr val="tx2"/>
                </a:solidFill>
                <a:latin typeface="Verdana" pitchFamily="34" charset="0"/>
                <a:ea typeface="Verdana" pitchFamily="34" charset="0"/>
                <a:cs typeface="Verdana" pitchFamily="34" charset="0"/>
              </a:rPr>
              <a:t>auch für Lernzirkel</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Förderung selbstständigen Lernens</a:t>
            </a:r>
          </a:p>
          <a:p>
            <a:pPr>
              <a:spcAft>
                <a:spcPts val="600"/>
              </a:spcAft>
              <a:buFontTx/>
              <a:buChar char="-"/>
            </a:pPr>
            <a:r>
              <a:rPr lang="de-DE" sz="1200" dirty="0" smtClean="0">
                <a:solidFill>
                  <a:schemeClr val="tx2"/>
                </a:solidFill>
                <a:latin typeface="Verdana" pitchFamily="34" charset="0"/>
                <a:ea typeface="Verdana" pitchFamily="34" charset="0"/>
                <a:cs typeface="Verdana" pitchFamily="34" charset="0"/>
              </a:rPr>
              <a:t> Unterstützung kooperativer  Lernformen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linds(horizont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linds(horizontal)">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blinds(horizontal)">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blinds(horizontal)">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blinds(horizontal)">
                                      <p:cBhvr>
                                        <p:cTn id="4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989856"/>
            <a:ext cx="8229600" cy="1143000"/>
          </a:xfrm>
        </p:spPr>
        <p:txBody>
          <a:bodyPr/>
          <a:lstStyle/>
          <a:p>
            <a:pPr eaLnBrk="1" hangingPunct="1"/>
            <a:r>
              <a:rPr lang="de-DE" sz="3600" dirty="0" smtClean="0">
                <a:latin typeface="Arial" pitchFamily="34" charset="0"/>
              </a:rPr>
              <a:t>Methodenwerkzeuge - Übersicht</a:t>
            </a:r>
            <a:endParaRPr lang="de-DE" sz="1400" dirty="0" smtClean="0">
              <a:latin typeface="Arial" pitchFamily="34" charset="0"/>
            </a:endParaRPr>
          </a:p>
        </p:txBody>
      </p:sp>
      <p:sp>
        <p:nvSpPr>
          <p:cNvPr id="7171" name="Text Box 3"/>
          <p:cNvSpPr txBox="1">
            <a:spLocks noChangeArrowheads="1"/>
          </p:cNvSpPr>
          <p:nvPr/>
        </p:nvSpPr>
        <p:spPr bwMode="auto">
          <a:xfrm>
            <a:off x="2309813" y="1908115"/>
            <a:ext cx="1848648" cy="4401205"/>
          </a:xfrm>
          <a:prstGeom prst="rect">
            <a:avLst/>
          </a:prstGeom>
          <a:noFill/>
          <a:ln w="9525">
            <a:noFill/>
            <a:miter lim="800000"/>
            <a:headEnd/>
            <a:tailEnd/>
          </a:ln>
        </p:spPr>
        <p:txBody>
          <a:bodyPr wrap="none">
            <a:spAutoFit/>
          </a:bodyPr>
          <a:lstStyle/>
          <a:p>
            <a:r>
              <a:rPr lang="de-DE" sz="1400" dirty="0">
                <a:latin typeface="Verdana" pitchFamily="34" charset="0"/>
                <a:ea typeface="Verdana" pitchFamily="34" charset="0"/>
                <a:cs typeface="Verdana" pitchFamily="34" charset="0"/>
              </a:rPr>
              <a:t>Wortliste</a:t>
            </a:r>
          </a:p>
          <a:p>
            <a:r>
              <a:rPr lang="de-DE" sz="1400" dirty="0">
                <a:latin typeface="Verdana" pitchFamily="34" charset="0"/>
                <a:ea typeface="Verdana" pitchFamily="34" charset="0"/>
                <a:cs typeface="Verdana" pitchFamily="34" charset="0"/>
              </a:rPr>
              <a:t>Wortgeländer</a:t>
            </a:r>
          </a:p>
          <a:p>
            <a:r>
              <a:rPr lang="de-DE" sz="1400" dirty="0">
                <a:latin typeface="Verdana" pitchFamily="34" charset="0"/>
                <a:ea typeface="Verdana" pitchFamily="34" charset="0"/>
                <a:cs typeface="Verdana" pitchFamily="34" charset="0"/>
              </a:rPr>
              <a:t>Sprechblasen</a:t>
            </a:r>
          </a:p>
          <a:p>
            <a:r>
              <a:rPr lang="de-DE" sz="1400" dirty="0">
                <a:latin typeface="Verdana" pitchFamily="34" charset="0"/>
                <a:ea typeface="Verdana" pitchFamily="34" charset="0"/>
                <a:cs typeface="Verdana" pitchFamily="34" charset="0"/>
              </a:rPr>
              <a:t>Lückentext</a:t>
            </a:r>
          </a:p>
          <a:p>
            <a:r>
              <a:rPr lang="de-DE" sz="1400" dirty="0">
                <a:latin typeface="Verdana" pitchFamily="34" charset="0"/>
                <a:ea typeface="Verdana" pitchFamily="34" charset="0"/>
                <a:cs typeface="Verdana" pitchFamily="34" charset="0"/>
              </a:rPr>
              <a:t>Wortfeld</a:t>
            </a:r>
          </a:p>
          <a:p>
            <a:r>
              <a:rPr lang="de-DE" sz="1400" dirty="0">
                <a:latin typeface="Verdana" pitchFamily="34" charset="0"/>
                <a:ea typeface="Verdana" pitchFamily="34" charset="0"/>
                <a:cs typeface="Verdana" pitchFamily="34" charset="0"/>
              </a:rPr>
              <a:t>Text-/Bildpuzzle</a:t>
            </a:r>
          </a:p>
          <a:p>
            <a:r>
              <a:rPr lang="de-DE" sz="1400" dirty="0">
                <a:latin typeface="Verdana" pitchFamily="34" charset="0"/>
                <a:ea typeface="Verdana" pitchFamily="34" charset="0"/>
                <a:cs typeface="Verdana" pitchFamily="34" charset="0"/>
              </a:rPr>
              <a:t>Bildsequenz</a:t>
            </a:r>
          </a:p>
          <a:p>
            <a:r>
              <a:rPr lang="de-DE" sz="1400" dirty="0">
                <a:latin typeface="Verdana" pitchFamily="34" charset="0"/>
                <a:ea typeface="Verdana" pitchFamily="34" charset="0"/>
                <a:cs typeface="Verdana" pitchFamily="34" charset="0"/>
              </a:rPr>
              <a:t>Filmleiste</a:t>
            </a:r>
          </a:p>
          <a:p>
            <a:r>
              <a:rPr lang="de-DE" sz="1400" dirty="0">
                <a:latin typeface="Verdana" pitchFamily="34" charset="0"/>
                <a:ea typeface="Verdana" pitchFamily="34" charset="0"/>
                <a:cs typeface="Verdana" pitchFamily="34" charset="0"/>
              </a:rPr>
              <a:t>Fehlersuche</a:t>
            </a:r>
          </a:p>
          <a:p>
            <a:r>
              <a:rPr lang="de-DE" sz="1400" dirty="0">
                <a:latin typeface="Verdana" pitchFamily="34" charset="0"/>
                <a:ea typeface="Verdana" pitchFamily="34" charset="0"/>
                <a:cs typeface="Verdana" pitchFamily="34" charset="0"/>
              </a:rPr>
              <a:t>Lernplakat</a:t>
            </a:r>
          </a:p>
          <a:p>
            <a:r>
              <a:rPr lang="de-DE" sz="1400" dirty="0" err="1">
                <a:latin typeface="Verdana" pitchFamily="34" charset="0"/>
                <a:ea typeface="Verdana" pitchFamily="34" charset="0"/>
                <a:cs typeface="Verdana" pitchFamily="34" charset="0"/>
              </a:rPr>
              <a:t>Mind-Map</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Ideennetz</a:t>
            </a:r>
          </a:p>
          <a:p>
            <a:r>
              <a:rPr lang="de-DE" sz="1400" dirty="0">
                <a:latin typeface="Verdana" pitchFamily="34" charset="0"/>
                <a:ea typeface="Verdana" pitchFamily="34" charset="0"/>
                <a:cs typeface="Verdana" pitchFamily="34" charset="0"/>
              </a:rPr>
              <a:t>Blockdiagramm</a:t>
            </a:r>
          </a:p>
          <a:p>
            <a:r>
              <a:rPr lang="de-DE" sz="1400" dirty="0">
                <a:latin typeface="Verdana" pitchFamily="34" charset="0"/>
                <a:ea typeface="Verdana" pitchFamily="34" charset="0"/>
                <a:cs typeface="Verdana" pitchFamily="34" charset="0"/>
              </a:rPr>
              <a:t>Satzmuster</a:t>
            </a:r>
          </a:p>
          <a:p>
            <a:r>
              <a:rPr lang="de-DE" sz="1400" dirty="0">
                <a:latin typeface="Verdana" pitchFamily="34" charset="0"/>
                <a:ea typeface="Verdana" pitchFamily="34" charset="0"/>
                <a:cs typeface="Verdana" pitchFamily="34" charset="0"/>
              </a:rPr>
              <a:t>Fragemuster</a:t>
            </a:r>
          </a:p>
          <a:p>
            <a:r>
              <a:rPr lang="de-DE" sz="1400" dirty="0">
                <a:latin typeface="Verdana" pitchFamily="34" charset="0"/>
                <a:ea typeface="Verdana" pitchFamily="34" charset="0"/>
                <a:cs typeface="Verdana" pitchFamily="34" charset="0"/>
              </a:rPr>
              <a:t>Bildergeschichte</a:t>
            </a:r>
          </a:p>
          <a:p>
            <a:r>
              <a:rPr lang="de-DE" sz="1400" dirty="0">
                <a:latin typeface="Verdana" pitchFamily="34" charset="0"/>
                <a:ea typeface="Verdana" pitchFamily="34" charset="0"/>
                <a:cs typeface="Verdana" pitchFamily="34" charset="0"/>
              </a:rPr>
              <a:t>Worträtsel</a:t>
            </a:r>
          </a:p>
          <a:p>
            <a:r>
              <a:rPr lang="de-DE" sz="1400" dirty="0">
                <a:latin typeface="Verdana" pitchFamily="34" charset="0"/>
                <a:ea typeface="Verdana" pitchFamily="34" charset="0"/>
                <a:cs typeface="Verdana" pitchFamily="34" charset="0"/>
              </a:rPr>
              <a:t>Strukturdiagramm</a:t>
            </a:r>
          </a:p>
          <a:p>
            <a:r>
              <a:rPr lang="de-DE" sz="1400" dirty="0">
                <a:latin typeface="Verdana" pitchFamily="34" charset="0"/>
                <a:ea typeface="Verdana" pitchFamily="34" charset="0"/>
                <a:cs typeface="Verdana" pitchFamily="34" charset="0"/>
              </a:rPr>
              <a:t>Flussdiagramm</a:t>
            </a:r>
          </a:p>
          <a:p>
            <a:r>
              <a:rPr lang="de-DE" sz="1400" dirty="0">
                <a:latin typeface="Verdana" pitchFamily="34" charset="0"/>
                <a:ea typeface="Verdana" pitchFamily="34" charset="0"/>
                <a:cs typeface="Verdana" pitchFamily="34" charset="0"/>
              </a:rPr>
              <a:t>Zuordnung</a:t>
            </a:r>
          </a:p>
        </p:txBody>
      </p:sp>
      <p:sp>
        <p:nvSpPr>
          <p:cNvPr id="7172" name="Text Box 4"/>
          <p:cNvSpPr txBox="1">
            <a:spLocks noChangeArrowheads="1"/>
          </p:cNvSpPr>
          <p:nvPr/>
        </p:nvSpPr>
        <p:spPr bwMode="auto">
          <a:xfrm>
            <a:off x="4953000" y="1908115"/>
            <a:ext cx="2133600" cy="4401205"/>
          </a:xfrm>
          <a:prstGeom prst="rect">
            <a:avLst/>
          </a:prstGeom>
          <a:noFill/>
          <a:ln w="9525">
            <a:noFill/>
            <a:miter lim="800000"/>
            <a:headEnd/>
            <a:tailEnd/>
          </a:ln>
        </p:spPr>
        <p:txBody>
          <a:bodyPr>
            <a:spAutoFit/>
          </a:bodyPr>
          <a:lstStyle/>
          <a:p>
            <a:r>
              <a:rPr lang="de-DE" sz="1400" dirty="0">
                <a:latin typeface="Verdana" pitchFamily="34" charset="0"/>
                <a:ea typeface="Verdana" pitchFamily="34" charset="0"/>
                <a:cs typeface="Verdana" pitchFamily="34" charset="0"/>
              </a:rPr>
              <a:t>Thesentopf</a:t>
            </a:r>
          </a:p>
          <a:p>
            <a:r>
              <a:rPr lang="de-DE" sz="1400" dirty="0">
                <a:latin typeface="Verdana" pitchFamily="34" charset="0"/>
                <a:ea typeface="Verdana" pitchFamily="34" charset="0"/>
                <a:cs typeface="Verdana" pitchFamily="34" charset="0"/>
              </a:rPr>
              <a:t>Dialog</a:t>
            </a:r>
          </a:p>
          <a:p>
            <a:r>
              <a:rPr lang="de-DE" sz="1400" dirty="0">
                <a:latin typeface="Verdana" pitchFamily="34" charset="0"/>
                <a:ea typeface="Verdana" pitchFamily="34" charset="0"/>
                <a:cs typeface="Verdana" pitchFamily="34" charset="0"/>
              </a:rPr>
              <a:t>Abgestufte Lernhilfen</a:t>
            </a:r>
          </a:p>
          <a:p>
            <a:r>
              <a:rPr lang="de-DE" sz="1400" dirty="0">
                <a:latin typeface="Verdana" pitchFamily="34" charset="0"/>
                <a:ea typeface="Verdana" pitchFamily="34" charset="0"/>
                <a:cs typeface="Verdana" pitchFamily="34" charset="0"/>
              </a:rPr>
              <a:t>Archive</a:t>
            </a:r>
          </a:p>
          <a:p>
            <a:r>
              <a:rPr lang="de-DE" sz="1400" dirty="0">
                <a:latin typeface="Verdana" pitchFamily="34" charset="0"/>
                <a:ea typeface="Verdana" pitchFamily="34" charset="0"/>
                <a:cs typeface="Verdana" pitchFamily="34" charset="0"/>
              </a:rPr>
              <a:t>Heißer Stuhl</a:t>
            </a:r>
          </a:p>
          <a:p>
            <a:r>
              <a:rPr lang="de-DE" sz="1400" dirty="0">
                <a:latin typeface="Verdana" pitchFamily="34" charset="0"/>
                <a:ea typeface="Verdana" pitchFamily="34" charset="0"/>
                <a:cs typeface="Verdana" pitchFamily="34" charset="0"/>
              </a:rPr>
              <a:t>Domino</a:t>
            </a:r>
          </a:p>
          <a:p>
            <a:r>
              <a:rPr lang="de-DE" sz="1400" dirty="0">
                <a:latin typeface="Verdana" pitchFamily="34" charset="0"/>
                <a:ea typeface="Verdana" pitchFamily="34" charset="0"/>
                <a:cs typeface="Verdana" pitchFamily="34" charset="0"/>
              </a:rPr>
              <a:t>Memory</a:t>
            </a:r>
          </a:p>
          <a:p>
            <a:r>
              <a:rPr lang="de-DE" sz="1400" dirty="0">
                <a:latin typeface="Verdana" pitchFamily="34" charset="0"/>
                <a:ea typeface="Verdana" pitchFamily="34" charset="0"/>
                <a:cs typeface="Verdana" pitchFamily="34" charset="0"/>
              </a:rPr>
              <a:t>Würfelspiel</a:t>
            </a:r>
          </a:p>
          <a:p>
            <a:r>
              <a:rPr lang="de-DE" sz="1400" dirty="0">
                <a:latin typeface="Verdana" pitchFamily="34" charset="0"/>
                <a:ea typeface="Verdana" pitchFamily="34" charset="0"/>
                <a:cs typeface="Verdana" pitchFamily="34" charset="0"/>
              </a:rPr>
              <a:t>Partnerkärtchen</a:t>
            </a:r>
          </a:p>
          <a:p>
            <a:r>
              <a:rPr lang="de-DE" sz="1400" dirty="0">
                <a:latin typeface="Verdana" pitchFamily="34" charset="0"/>
                <a:ea typeface="Verdana" pitchFamily="34" charset="0"/>
                <a:cs typeface="Verdana" pitchFamily="34" charset="0"/>
              </a:rPr>
              <a:t>Kettenquiz</a:t>
            </a:r>
          </a:p>
          <a:p>
            <a:r>
              <a:rPr lang="de-DE" sz="1400" dirty="0">
                <a:latin typeface="Verdana" pitchFamily="34" charset="0"/>
                <a:ea typeface="Verdana" pitchFamily="34" charset="0"/>
                <a:cs typeface="Verdana" pitchFamily="34" charset="0"/>
              </a:rPr>
              <a:t>Zwei aus Drei</a:t>
            </a:r>
          </a:p>
          <a:p>
            <a:r>
              <a:rPr lang="de-DE" sz="1400" dirty="0">
                <a:latin typeface="Verdana" pitchFamily="34" charset="0"/>
                <a:ea typeface="Verdana" pitchFamily="34" charset="0"/>
                <a:cs typeface="Verdana" pitchFamily="34" charset="0"/>
              </a:rPr>
              <a:t>Stille Post</a:t>
            </a:r>
          </a:p>
          <a:p>
            <a:r>
              <a:rPr lang="de-DE" sz="1400" dirty="0">
                <a:latin typeface="Verdana" pitchFamily="34" charset="0"/>
                <a:ea typeface="Verdana" pitchFamily="34" charset="0"/>
                <a:cs typeface="Verdana" pitchFamily="34" charset="0"/>
              </a:rPr>
              <a:t>Begriffsnetz</a:t>
            </a:r>
          </a:p>
          <a:p>
            <a:r>
              <a:rPr lang="de-DE" sz="1400" dirty="0">
                <a:latin typeface="Verdana" pitchFamily="34" charset="0"/>
                <a:ea typeface="Verdana" pitchFamily="34" charset="0"/>
                <a:cs typeface="Verdana" pitchFamily="34" charset="0"/>
              </a:rPr>
              <a:t>Kartenabfrage</a:t>
            </a:r>
          </a:p>
          <a:p>
            <a:r>
              <a:rPr lang="de-DE" sz="1400" dirty="0">
                <a:latin typeface="Verdana" pitchFamily="34" charset="0"/>
                <a:ea typeface="Verdana" pitchFamily="34" charset="0"/>
                <a:cs typeface="Verdana" pitchFamily="34" charset="0"/>
              </a:rPr>
              <a:t>Lehrer-Karussell</a:t>
            </a:r>
          </a:p>
          <a:p>
            <a:r>
              <a:rPr lang="de-DE" sz="1400" dirty="0" err="1">
                <a:latin typeface="Verdana" pitchFamily="34" charset="0"/>
                <a:ea typeface="Verdana" pitchFamily="34" charset="0"/>
                <a:cs typeface="Verdana" pitchFamily="34" charset="0"/>
              </a:rPr>
              <a:t>Kärtchentisch</a:t>
            </a:r>
            <a:endParaRPr lang="de-DE" sz="1400" dirty="0">
              <a:latin typeface="Verdana" pitchFamily="34" charset="0"/>
              <a:ea typeface="Verdana" pitchFamily="34" charset="0"/>
              <a:cs typeface="Verdana" pitchFamily="34" charset="0"/>
            </a:endParaRPr>
          </a:p>
          <a:p>
            <a:r>
              <a:rPr lang="de-DE" sz="1400" dirty="0">
                <a:latin typeface="Verdana" pitchFamily="34" charset="0"/>
                <a:ea typeface="Verdana" pitchFamily="34" charset="0"/>
                <a:cs typeface="Verdana" pitchFamily="34" charset="0"/>
              </a:rPr>
              <a:t>Schaufensterbummel</a:t>
            </a:r>
          </a:p>
          <a:p>
            <a:r>
              <a:rPr lang="de-DE" sz="1400" dirty="0">
                <a:latin typeface="Verdana" pitchFamily="34" charset="0"/>
                <a:ea typeface="Verdana" pitchFamily="34" charset="0"/>
                <a:cs typeface="Verdana" pitchFamily="34" charset="0"/>
              </a:rPr>
              <a:t>Kugellager</a:t>
            </a:r>
          </a:p>
          <a:p>
            <a:r>
              <a:rPr lang="de-DE" sz="1400" dirty="0">
                <a:latin typeface="Verdana" pitchFamily="34" charset="0"/>
                <a:ea typeface="Verdana" pitchFamily="34" charset="0"/>
                <a:cs typeface="Verdana" pitchFamily="34" charset="0"/>
              </a:rPr>
              <a:t>Expertenkongress</a:t>
            </a:r>
          </a:p>
          <a:p>
            <a:r>
              <a:rPr lang="de-DE" sz="1400" dirty="0">
                <a:latin typeface="Verdana" pitchFamily="34" charset="0"/>
                <a:ea typeface="Verdana" pitchFamily="34" charset="0"/>
                <a:cs typeface="Verdana" pitchFamily="34" charset="0"/>
              </a:rPr>
              <a:t>Aushandeln</a:t>
            </a:r>
          </a:p>
        </p:txBody>
      </p:sp>
      <p:sp>
        <p:nvSpPr>
          <p:cNvPr id="7173" name="Text Box 5"/>
          <p:cNvSpPr txBox="1">
            <a:spLocks noChangeArrowheads="1"/>
          </p:cNvSpPr>
          <p:nvPr/>
        </p:nvSpPr>
        <p:spPr bwMode="auto">
          <a:xfrm>
            <a:off x="7375525" y="6110288"/>
            <a:ext cx="1468438" cy="307975"/>
          </a:xfrm>
          <a:prstGeom prst="rect">
            <a:avLst/>
          </a:prstGeom>
          <a:noFill/>
          <a:ln w="9525">
            <a:noFill/>
            <a:miter lim="800000"/>
            <a:headEnd/>
            <a:tailEnd/>
          </a:ln>
        </p:spPr>
        <p:txBody>
          <a:bodyPr wrap="none">
            <a:spAutoFit/>
          </a:bodyPr>
          <a:lstStyle/>
          <a:p>
            <a:r>
              <a:rPr lang="de-DE" sz="1400" dirty="0">
                <a:solidFill>
                  <a:srgbClr val="FF0000"/>
                </a:solidFill>
                <a:latin typeface="Verdana" pitchFamily="34" charset="0"/>
              </a:rPr>
              <a:t>Quelle: Leisen</a:t>
            </a:r>
          </a:p>
        </p:txBody>
      </p:sp>
      <p:pic>
        <p:nvPicPr>
          <p:cNvPr id="8"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10" name="Textfeld 9"/>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9"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blinds(horizontal)">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de-DE" sz="2800" dirty="0" smtClean="0">
                <a:latin typeface="Arial" pitchFamily="34" charset="0"/>
              </a:rPr>
              <a:t>Methodenwerkzeuge nach Hauptzweck</a:t>
            </a:r>
            <a:r>
              <a:rPr lang="de-DE" sz="3200" dirty="0" smtClean="0">
                <a:latin typeface="Arial" pitchFamily="34" charset="0"/>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2" name="Tabelle 11"/>
          <p:cNvGraphicFramePr>
            <a:graphicFrameLocks noGrp="1"/>
          </p:cNvGraphicFramePr>
          <p:nvPr/>
        </p:nvGraphicFramePr>
        <p:xfrm>
          <a:off x="971600" y="2132856"/>
          <a:ext cx="7272808" cy="3596640"/>
        </p:xfrm>
        <a:graphic>
          <a:graphicData uri="http://schemas.openxmlformats.org/drawingml/2006/table">
            <a:tbl>
              <a:tblPr firstRow="1" bandRow="1">
                <a:tableStyleId>{912C8C85-51F0-491E-9774-3900AFEF0FD7}</a:tableStyleId>
              </a:tblPr>
              <a:tblGrid>
                <a:gridCol w="1818202"/>
                <a:gridCol w="1818202"/>
                <a:gridCol w="1818202"/>
                <a:gridCol w="1818202"/>
              </a:tblGrid>
              <a:tr h="370840">
                <a:tc>
                  <a:txBody>
                    <a:bodyPr/>
                    <a:lstStyle/>
                    <a:p>
                      <a:r>
                        <a:rPr lang="de-DE" sz="1600" dirty="0" smtClean="0"/>
                        <a:t>Fachsprache</a:t>
                      </a:r>
                      <a:br>
                        <a:rPr lang="de-DE" sz="1600" dirty="0" smtClean="0"/>
                      </a:br>
                      <a:r>
                        <a:rPr lang="de-DE" sz="1600" dirty="0" smtClean="0"/>
                        <a:t>Fachbegriffe</a:t>
                      </a:r>
                      <a:endParaRPr lang="de-DE" sz="1600" dirty="0"/>
                    </a:p>
                  </a:txBody>
                  <a:tcPr/>
                </a:tc>
                <a:tc>
                  <a:txBody>
                    <a:bodyPr/>
                    <a:lstStyle/>
                    <a:p>
                      <a:r>
                        <a:rPr lang="de-DE" sz="1600" dirty="0" smtClean="0"/>
                        <a:t>Kommunikation fachlicher Inhalte</a:t>
                      </a:r>
                      <a:endParaRPr lang="de-DE" sz="1600" dirty="0"/>
                    </a:p>
                  </a:txBody>
                  <a:tcPr/>
                </a:tc>
                <a:tc>
                  <a:txBody>
                    <a:bodyPr/>
                    <a:lstStyle/>
                    <a:p>
                      <a:r>
                        <a:rPr lang="de-DE" sz="1600" dirty="0" smtClean="0"/>
                        <a:t>(Re-)Organisation von Wissen</a:t>
                      </a:r>
                      <a:endParaRPr lang="de-DE" sz="1600" dirty="0"/>
                    </a:p>
                  </a:txBody>
                  <a:tcPr/>
                </a:tc>
                <a:tc>
                  <a:txBody>
                    <a:bodyPr/>
                    <a:lstStyle/>
                    <a:p>
                      <a:r>
                        <a:rPr lang="de-DE" sz="1600" dirty="0" smtClean="0"/>
                        <a:t>Üben, Vertiefen Wiederholen</a:t>
                      </a:r>
                      <a:endParaRPr lang="de-DE" sz="1600" dirty="0"/>
                    </a:p>
                  </a:txBody>
                  <a:tcPr/>
                </a:tc>
              </a:tr>
              <a:tr h="370840">
                <a:tc>
                  <a:txBody>
                    <a:bodyPr/>
                    <a:lstStyle/>
                    <a:p>
                      <a:r>
                        <a:rPr lang="de-DE" sz="1600" dirty="0" smtClean="0"/>
                        <a:t>Wortliste</a:t>
                      </a:r>
                    </a:p>
                    <a:p>
                      <a:r>
                        <a:rPr lang="de-DE" sz="1600" dirty="0" smtClean="0"/>
                        <a:t>Wortgeländer</a:t>
                      </a:r>
                    </a:p>
                    <a:p>
                      <a:r>
                        <a:rPr lang="de-DE" sz="1600" dirty="0" smtClean="0"/>
                        <a:t>Wortfeld</a:t>
                      </a:r>
                    </a:p>
                    <a:p>
                      <a:r>
                        <a:rPr lang="de-DE" sz="1600" dirty="0" smtClean="0"/>
                        <a:t>Textpuzzle</a:t>
                      </a:r>
                    </a:p>
                    <a:p>
                      <a:r>
                        <a:rPr lang="de-DE" sz="1600" dirty="0" smtClean="0"/>
                        <a:t>Bildpuzzle</a:t>
                      </a:r>
                    </a:p>
                    <a:p>
                      <a:r>
                        <a:rPr lang="de-DE" sz="1600" dirty="0" smtClean="0"/>
                        <a:t>Satzmuster</a:t>
                      </a:r>
                    </a:p>
                    <a:p>
                      <a:r>
                        <a:rPr lang="de-DE" sz="1600" dirty="0" smtClean="0"/>
                        <a:t>Fragemuster</a:t>
                      </a:r>
                    </a:p>
                    <a:p>
                      <a:r>
                        <a:rPr lang="de-DE" sz="1600" dirty="0" smtClean="0"/>
                        <a:t>Sprechblasen</a:t>
                      </a:r>
                    </a:p>
                    <a:p>
                      <a:r>
                        <a:rPr lang="de-DE" sz="1600" dirty="0" smtClean="0"/>
                        <a:t>Worträtsel</a:t>
                      </a:r>
                    </a:p>
                    <a:p>
                      <a:r>
                        <a:rPr lang="de-DE" sz="1600" dirty="0" smtClean="0"/>
                        <a:t>Lückentext</a:t>
                      </a:r>
                    </a:p>
                    <a:p>
                      <a:endParaRPr lang="de-DE" sz="1600" dirty="0"/>
                    </a:p>
                  </a:txBody>
                  <a:tcPr/>
                </a:tc>
                <a:tc>
                  <a:txBody>
                    <a:bodyPr/>
                    <a:lstStyle/>
                    <a:p>
                      <a:r>
                        <a:rPr lang="de-DE" sz="1600" dirty="0" smtClean="0"/>
                        <a:t>Filmleiste</a:t>
                      </a:r>
                    </a:p>
                    <a:p>
                      <a:r>
                        <a:rPr lang="de-DE" sz="1600" dirty="0" smtClean="0"/>
                        <a:t>Bildsequenz</a:t>
                      </a:r>
                    </a:p>
                    <a:p>
                      <a:r>
                        <a:rPr lang="de-DE" sz="1600" dirty="0" smtClean="0"/>
                        <a:t>Lernplakat</a:t>
                      </a:r>
                    </a:p>
                    <a:p>
                      <a:r>
                        <a:rPr lang="de-DE" sz="1600" dirty="0" smtClean="0"/>
                        <a:t>Lehrerkarussell</a:t>
                      </a:r>
                    </a:p>
                    <a:p>
                      <a:r>
                        <a:rPr lang="de-DE" sz="1600" dirty="0" smtClean="0"/>
                        <a:t>Schaufenster-</a:t>
                      </a:r>
                      <a:br>
                        <a:rPr lang="de-DE" sz="1600" dirty="0" smtClean="0"/>
                      </a:br>
                      <a:r>
                        <a:rPr lang="de-DE" sz="1600" baseline="0" dirty="0" smtClean="0"/>
                        <a:t>  </a:t>
                      </a:r>
                      <a:r>
                        <a:rPr lang="de-DE" sz="1600" dirty="0" smtClean="0"/>
                        <a:t>bummel</a:t>
                      </a:r>
                    </a:p>
                    <a:p>
                      <a:r>
                        <a:rPr lang="de-DE" sz="1600" dirty="0" smtClean="0"/>
                        <a:t>Aushandeln</a:t>
                      </a:r>
                    </a:p>
                    <a:p>
                      <a:r>
                        <a:rPr lang="de-DE" sz="1600" dirty="0" smtClean="0"/>
                        <a:t>Expertenkongress</a:t>
                      </a:r>
                    </a:p>
                    <a:p>
                      <a:r>
                        <a:rPr lang="de-DE" sz="1600" dirty="0" smtClean="0"/>
                        <a:t>Kugellager</a:t>
                      </a:r>
                    </a:p>
                    <a:p>
                      <a:r>
                        <a:rPr lang="de-DE" sz="1600" dirty="0" smtClean="0"/>
                        <a:t>Dialog</a:t>
                      </a:r>
                    </a:p>
                    <a:p>
                      <a:r>
                        <a:rPr lang="de-DE" sz="1600" dirty="0" smtClean="0"/>
                        <a:t>Archive</a:t>
                      </a:r>
                    </a:p>
                    <a:p>
                      <a:endParaRPr lang="de-DE" sz="1600" dirty="0"/>
                    </a:p>
                  </a:txBody>
                  <a:tcPr/>
                </a:tc>
                <a:tc>
                  <a:txBody>
                    <a:bodyPr/>
                    <a:lstStyle/>
                    <a:p>
                      <a:r>
                        <a:rPr lang="de-DE" sz="1600" dirty="0" err="1" smtClean="0"/>
                        <a:t>Mindmap</a:t>
                      </a:r>
                      <a:endParaRPr lang="de-DE" sz="1600" dirty="0" smtClean="0"/>
                    </a:p>
                    <a:p>
                      <a:r>
                        <a:rPr lang="de-DE" sz="1600" dirty="0" err="1" smtClean="0"/>
                        <a:t>Conceptmap</a:t>
                      </a:r>
                      <a:endParaRPr lang="de-DE" sz="1600" dirty="0" smtClean="0"/>
                    </a:p>
                    <a:p>
                      <a:r>
                        <a:rPr lang="de-DE" sz="1600" dirty="0" smtClean="0"/>
                        <a:t>Ideennetz</a:t>
                      </a:r>
                    </a:p>
                    <a:p>
                      <a:r>
                        <a:rPr lang="de-DE" sz="1600" dirty="0" smtClean="0"/>
                        <a:t>Strukturdiagramm</a:t>
                      </a:r>
                    </a:p>
                    <a:p>
                      <a:r>
                        <a:rPr lang="de-DE" sz="1600" dirty="0" smtClean="0"/>
                        <a:t>Flussdiagramm</a:t>
                      </a:r>
                    </a:p>
                    <a:p>
                      <a:r>
                        <a:rPr lang="de-DE" sz="1600" dirty="0" smtClean="0"/>
                        <a:t>Blockdiagramm</a:t>
                      </a:r>
                    </a:p>
                    <a:p>
                      <a:r>
                        <a:rPr lang="de-DE" sz="1600" dirty="0" err="1" smtClean="0"/>
                        <a:t>Kärtchentisch</a:t>
                      </a:r>
                      <a:endParaRPr lang="de-DE" sz="1600" dirty="0" smtClean="0"/>
                    </a:p>
                    <a:p>
                      <a:r>
                        <a:rPr lang="de-DE" sz="1600" dirty="0" smtClean="0"/>
                        <a:t>Zuordnen</a:t>
                      </a:r>
                    </a:p>
                    <a:p>
                      <a:r>
                        <a:rPr lang="de-DE" sz="1600" dirty="0" smtClean="0"/>
                        <a:t>Stille Post</a:t>
                      </a:r>
                    </a:p>
                    <a:p>
                      <a:r>
                        <a:rPr lang="de-DE" sz="1600" dirty="0" smtClean="0"/>
                        <a:t>gestufte Hilfen</a:t>
                      </a:r>
                    </a:p>
                    <a:p>
                      <a:endParaRPr lang="de-DE" sz="1600" dirty="0"/>
                    </a:p>
                  </a:txBody>
                  <a:tcPr/>
                </a:tc>
                <a:tc>
                  <a:txBody>
                    <a:bodyPr/>
                    <a:lstStyle/>
                    <a:p>
                      <a:r>
                        <a:rPr lang="de-DE" sz="1600" dirty="0" smtClean="0"/>
                        <a:t>Domino</a:t>
                      </a:r>
                    </a:p>
                    <a:p>
                      <a:r>
                        <a:rPr lang="de-DE" sz="1600" dirty="0" smtClean="0"/>
                        <a:t>Memory</a:t>
                      </a:r>
                    </a:p>
                    <a:p>
                      <a:r>
                        <a:rPr lang="de-DE" sz="1600" dirty="0" err="1" smtClean="0"/>
                        <a:t>Triagolo</a:t>
                      </a:r>
                      <a:endParaRPr lang="de-DE" sz="1600" dirty="0" smtClean="0"/>
                    </a:p>
                    <a:p>
                      <a:r>
                        <a:rPr lang="de-DE" sz="1600" dirty="0" smtClean="0"/>
                        <a:t>Worträtsel</a:t>
                      </a:r>
                    </a:p>
                    <a:p>
                      <a:r>
                        <a:rPr lang="de-DE" sz="1600" dirty="0" smtClean="0"/>
                        <a:t>Kartenspiel</a:t>
                      </a:r>
                    </a:p>
                    <a:p>
                      <a:r>
                        <a:rPr lang="de-DE" sz="1600" dirty="0" smtClean="0"/>
                        <a:t>Partnerkärtchen</a:t>
                      </a:r>
                    </a:p>
                    <a:p>
                      <a:r>
                        <a:rPr lang="de-DE" sz="1600" dirty="0" smtClean="0"/>
                        <a:t>Heißer</a:t>
                      </a:r>
                      <a:r>
                        <a:rPr lang="de-DE" sz="1600" baseline="0" dirty="0" smtClean="0"/>
                        <a:t> Stuhl</a:t>
                      </a:r>
                    </a:p>
                    <a:p>
                      <a:r>
                        <a:rPr lang="de-DE" sz="1600" baseline="0" dirty="0" smtClean="0"/>
                        <a:t>Lückentext</a:t>
                      </a:r>
                    </a:p>
                    <a:p>
                      <a:r>
                        <a:rPr lang="de-DE" sz="1600" baseline="0" dirty="0" smtClean="0"/>
                        <a:t>Kettenquiz</a:t>
                      </a:r>
                    </a:p>
                    <a:p>
                      <a:r>
                        <a:rPr lang="de-DE" sz="1600" baseline="0" dirty="0" smtClean="0"/>
                        <a:t>Fehlersuche</a:t>
                      </a:r>
                    </a:p>
                    <a:p>
                      <a:endParaRPr lang="de-DE" sz="1600" dirty="0"/>
                    </a:p>
                  </a:txBody>
                  <a:tcPr/>
                </a:tc>
              </a:tr>
            </a:tbl>
          </a:graphicData>
        </a:graphic>
      </p:graphicFrame>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pic>
        <p:nvPicPr>
          <p:cNvPr id="2" name="Picture 2"/>
          <p:cNvPicPr>
            <a:picLocks noChangeAspect="1" noChangeArrowheads="1"/>
          </p:cNvPicPr>
          <p:nvPr/>
        </p:nvPicPr>
        <p:blipFill>
          <a:blip r:embed="rId3" cstate="print"/>
          <a:srcRect/>
          <a:stretch>
            <a:fillRect/>
          </a:stretch>
        </p:blipFill>
        <p:spPr bwMode="auto">
          <a:xfrm>
            <a:off x="1132284" y="2292821"/>
            <a:ext cx="6896100" cy="3800475"/>
          </a:xfrm>
          <a:prstGeom prst="rect">
            <a:avLst/>
          </a:prstGeom>
          <a:noFill/>
          <a:ln w="9525">
            <a:noFill/>
            <a:miter lim="800000"/>
            <a:headEnd/>
            <a:tailEnd/>
          </a:ln>
        </p:spPr>
      </p:pic>
      <p:sp>
        <p:nvSpPr>
          <p:cNvPr id="6" name="Titel 1"/>
          <p:cNvSpPr txBox="1">
            <a:spLocks/>
          </p:cNvSpPr>
          <p:nvPr/>
        </p:nvSpPr>
        <p:spPr>
          <a:xfrm rot="1125875">
            <a:off x="6597957" y="1827170"/>
            <a:ext cx="2098576" cy="854968"/>
          </a:xfrm>
          <a:prstGeom prst="rect">
            <a:avLst/>
          </a:prstGeom>
        </p:spPr>
        <p:txBody>
          <a:bodyPr vert="horz" lIns="91440" tIns="45720" rIns="91440" bIns="45720" rtlCol="0" anchor="ctr">
            <a:normAutofit/>
          </a:bodyPr>
          <a:lstStyle/>
          <a:p>
            <a:pPr lvl="0" algn="ctr">
              <a:spcBef>
                <a:spcPct val="0"/>
              </a:spcBef>
              <a:defRPr/>
            </a:pPr>
            <a:r>
              <a:rPr kumimoji="0" lang="en-US" sz="4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MW</a:t>
            </a:r>
            <a:endParaRPr kumimoji="0" lang="en-US" sz="4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8" name="Pfeil nach unten 7"/>
          <p:cNvSpPr/>
          <p:nvPr/>
        </p:nvSpPr>
        <p:spPr>
          <a:xfrm rot="1291603">
            <a:off x="7089699" y="2654767"/>
            <a:ext cx="432048" cy="72008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
        <p:nvSpPr>
          <p:cNvPr id="10" name="Titel 1"/>
          <p:cNvSpPr txBox="1">
            <a:spLocks/>
          </p:cNvSpPr>
          <p:nvPr/>
        </p:nvSpPr>
        <p:spPr>
          <a:xfrm>
            <a:off x="457200" y="1277888"/>
            <a:ext cx="8229600" cy="854968"/>
          </a:xfrm>
          <a:prstGeom prst="rect">
            <a:avLst/>
          </a:prstGeom>
        </p:spPr>
        <p:txBody>
          <a:bodyPr vert="horz" lIns="91440" tIns="45720" rIns="91440" bIns="45720" rtlCol="0" anchor="ctr">
            <a:normAutofit fontScale="92500" lnSpcReduction="10000"/>
          </a:bodyPr>
          <a:lstStyle/>
          <a:p>
            <a:pPr lvl="0" algn="ctr">
              <a:spcBef>
                <a:spcPct val="0"/>
              </a:spcBef>
              <a:defRPr/>
            </a:pPr>
            <a:r>
              <a:rPr lang="de-DE" sz="2800" dirty="0" smtClean="0">
                <a:latin typeface="Arial" pitchFamily="34" charset="0"/>
              </a:rPr>
              <a:t>Methodenwerkzeuge und </a:t>
            </a:r>
            <a:br>
              <a:rPr lang="de-DE" sz="2800" dirty="0" smtClean="0">
                <a:latin typeface="Arial" pitchFamily="34" charset="0"/>
              </a:rPr>
            </a:br>
            <a:r>
              <a:rPr lang="de-DE" sz="2800" dirty="0" smtClean="0">
                <a:latin typeface="Arial" pitchFamily="34" charset="0"/>
              </a:rPr>
              <a:t>bereichsspezifische Lesefähigkeit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Abgerundetes Rechteck 10"/>
          <p:cNvSpPr/>
          <p:nvPr/>
        </p:nvSpPr>
        <p:spPr>
          <a:xfrm>
            <a:off x="6228184" y="3573016"/>
            <a:ext cx="2520280" cy="1368152"/>
          </a:xfrm>
          <a:prstGeom prst="roundRect">
            <a:avLst/>
          </a:prstGeom>
          <a:solidFill>
            <a:srgbClr val="FFC000"/>
          </a:solidFill>
          <a:effectLst>
            <a:outerShdw blurRad="381000" dist="38100" dir="2700000" sx="105000" sy="10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Auf der CD unter „DFU“</a:t>
            </a:r>
          </a:p>
          <a:p>
            <a:pPr algn="ctr"/>
            <a:r>
              <a:rPr lang="de-DE" dirty="0" smtClean="0">
                <a:solidFill>
                  <a:schemeClr val="tx1"/>
                </a:solidFill>
              </a:rPr>
              <a:t>und auf dem</a:t>
            </a:r>
          </a:p>
          <a:p>
            <a:pPr algn="ctr"/>
            <a:r>
              <a:rPr lang="de-DE" dirty="0" smtClean="0">
                <a:solidFill>
                  <a:schemeClr val="tx1"/>
                </a:solidFill>
              </a:rPr>
              <a:t>Medienportal der  Siemens Stiftung</a:t>
            </a:r>
            <a:endParaRPr lang="de-DE"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889248" y="1772816"/>
            <a:ext cx="7283152" cy="3744416"/>
          </a:xfrm>
          <a:prstGeom prst="rect">
            <a:avLst/>
          </a:prstGeom>
        </p:spPr>
        <p:txBody>
          <a:bodyPr vert="horz" lIns="91440" tIns="45720" rIns="91440" bIns="45720" rtlCol="0" anchor="ctr">
            <a:noAutofit/>
          </a:bodyPr>
          <a:lstStyle/>
          <a:p>
            <a:pPr lvl="0" algn="ctr">
              <a:lnSpc>
                <a:spcPct val="150000"/>
              </a:lnSpc>
              <a:spcBef>
                <a:spcPct val="0"/>
              </a:spcBef>
              <a:defRPr/>
            </a:pPr>
            <a:r>
              <a:rPr lang="de-DE" sz="2000" dirty="0" smtClean="0">
                <a:latin typeface="Arial" pitchFamily="34" charset="0"/>
              </a:rPr>
              <a:t>Beispiele für Inhalte zum Thema Gesundheit, die mit Methodenwerkzeugen aufgearbeitet worden sind, </a:t>
            </a:r>
          </a:p>
          <a:p>
            <a:pPr lvl="0" algn="ctr">
              <a:lnSpc>
                <a:spcPct val="150000"/>
              </a:lnSpc>
              <a:spcBef>
                <a:spcPct val="0"/>
              </a:spcBef>
              <a:defRPr/>
            </a:pPr>
            <a:r>
              <a:rPr lang="de-DE" sz="2000" dirty="0" smtClean="0">
                <a:latin typeface="Arial" pitchFamily="34" charset="0"/>
              </a:rPr>
              <a:t>finden Sie zum Ausprobieren </a:t>
            </a:r>
            <a:r>
              <a:rPr kumimoji="0" lang="de-DE" sz="2000" b="0" i="0" u="none" strike="noStrike" kern="1200" cap="none" spc="0" normalizeH="0" baseline="0" noProof="0" dirty="0" smtClean="0">
                <a:ln>
                  <a:noFill/>
                </a:ln>
                <a:solidFill>
                  <a:schemeClr val="tx1"/>
                </a:solidFill>
                <a:effectLst/>
                <a:uLnTx/>
                <a:uFillTx/>
                <a:latin typeface="Arial" pitchFamily="34" charset="0"/>
                <a:ea typeface="+mj-ea"/>
                <a:cs typeface="+mj-cs"/>
              </a:rPr>
              <a:t>auf den Tischen.</a:t>
            </a:r>
          </a:p>
          <a:p>
            <a:pPr lvl="0" algn="ctr">
              <a:lnSpc>
                <a:spcPct val="150000"/>
              </a:lnSpc>
              <a:spcBef>
                <a:spcPct val="0"/>
              </a:spcBef>
              <a:defRPr/>
            </a:pPr>
            <a:endParaRPr lang="de-DE" sz="2000" dirty="0" smtClean="0">
              <a:latin typeface="Arial" pitchFamily="34" charset="0"/>
              <a:ea typeface="+mj-ea"/>
              <a:cs typeface="+mj-cs"/>
            </a:endParaRPr>
          </a:p>
          <a:p>
            <a:pPr lvl="0" algn="ctr">
              <a:lnSpc>
                <a:spcPct val="150000"/>
              </a:lnSpc>
              <a:spcBef>
                <a:spcPct val="0"/>
              </a:spcBef>
              <a:defRPr/>
            </a:pPr>
            <a:r>
              <a:rPr kumimoji="0" lang="de-DE" sz="2000" b="0" i="0" u="none" strike="noStrike" kern="1200" cap="none" spc="0" normalizeH="0" baseline="0" noProof="0" dirty="0" smtClean="0">
                <a:ln>
                  <a:noFill/>
                </a:ln>
                <a:solidFill>
                  <a:schemeClr val="tx1"/>
                </a:solidFill>
                <a:effectLst/>
                <a:uLnTx/>
                <a:uFillTx/>
                <a:latin typeface="Arial" pitchFamily="34" charset="0"/>
                <a:ea typeface="+mj-ea"/>
                <a:cs typeface="+mj-cs"/>
              </a:rPr>
              <a:t>Wenn Sie anschließend am PC arbeiten, werfen Sie </a:t>
            </a:r>
            <a:br>
              <a:rPr kumimoji="0" lang="de-DE" sz="2000" b="0" i="0" u="none" strike="noStrike" kern="1200" cap="none" spc="0" normalizeH="0" baseline="0" noProof="0" dirty="0" smtClean="0">
                <a:ln>
                  <a:noFill/>
                </a:ln>
                <a:solidFill>
                  <a:schemeClr val="tx1"/>
                </a:solidFill>
                <a:effectLst/>
                <a:uLnTx/>
                <a:uFillTx/>
                <a:latin typeface="Arial" pitchFamily="34" charset="0"/>
                <a:ea typeface="+mj-ea"/>
                <a:cs typeface="+mj-cs"/>
              </a:rPr>
            </a:br>
            <a:r>
              <a:rPr kumimoji="0" lang="de-DE" sz="2000" b="0" i="0" u="none" strike="noStrike" kern="1200" cap="none" spc="0" normalizeH="0" baseline="0" noProof="0" dirty="0" smtClean="0">
                <a:ln>
                  <a:noFill/>
                </a:ln>
                <a:solidFill>
                  <a:schemeClr val="tx1"/>
                </a:solidFill>
                <a:effectLst/>
                <a:uLnTx/>
                <a:uFillTx/>
                <a:latin typeface="Arial" pitchFamily="34" charset="0"/>
                <a:ea typeface="+mj-ea"/>
                <a:cs typeface="+mj-cs"/>
              </a:rPr>
              <a:t>bitte auch einen Blick ins Medienportal auf das weitere Angebot von DFU-Materialien zu </a:t>
            </a:r>
            <a:r>
              <a:rPr kumimoji="0" lang="de-DE" sz="2000" b="0" i="0" u="none" strike="noStrike" kern="1200" cap="none" spc="0" normalizeH="0" baseline="0" noProof="0" dirty="0" err="1" smtClean="0">
                <a:ln>
                  <a:noFill/>
                </a:ln>
                <a:solidFill>
                  <a:schemeClr val="tx1"/>
                </a:solidFill>
                <a:effectLst/>
                <a:uLnTx/>
                <a:uFillTx/>
                <a:latin typeface="Arial" pitchFamily="34" charset="0"/>
                <a:ea typeface="+mj-ea"/>
                <a:cs typeface="+mj-cs"/>
              </a:rPr>
              <a:t>Experimento</a:t>
            </a:r>
            <a:r>
              <a:rPr kumimoji="0" lang="de-DE" sz="2000" b="0" i="0" u="none" strike="noStrike" kern="1200" cap="none" spc="0" normalizeH="0" baseline="0" noProof="0" dirty="0" smtClean="0">
                <a:ln>
                  <a:noFill/>
                </a:ln>
                <a:solidFill>
                  <a:schemeClr val="tx1"/>
                </a:solidFill>
                <a:effectLst/>
                <a:uLnTx/>
                <a:uFillTx/>
                <a:latin typeface="Arial" pitchFamily="34" charset="0"/>
                <a:ea typeface="+mj-ea"/>
                <a:cs typeface="+mj-cs"/>
              </a:rPr>
              <a:t> 10+.</a:t>
            </a:r>
          </a:p>
          <a:p>
            <a:pPr lvl="0" algn="ctr">
              <a:lnSpc>
                <a:spcPct val="150000"/>
              </a:lnSpc>
              <a:spcBef>
                <a:spcPct val="0"/>
              </a:spcBef>
              <a:defRPr/>
            </a:pPr>
            <a:endParaRPr lang="de-DE" sz="2000" dirty="0" smtClean="0">
              <a:latin typeface="Arial" pitchFamily="34" charset="0"/>
              <a:ea typeface="+mj-ea"/>
              <a:cs typeface="+mj-cs"/>
            </a:endParaRPr>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de-DE" sz="2800" dirty="0" smtClean="0">
                <a:latin typeface="Arial" pitchFamily="34" charset="0"/>
              </a:rPr>
              <a:t>Methodenwerkzeug Rätsel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Grafik 6"/>
          <p:cNvPicPr/>
          <p:nvPr/>
        </p:nvPicPr>
        <p:blipFill>
          <a:blip r:embed="rId3" cstate="print"/>
          <a:srcRect t="6558"/>
          <a:stretch>
            <a:fillRect/>
          </a:stretch>
        </p:blipFill>
        <p:spPr bwMode="auto">
          <a:xfrm>
            <a:off x="1907704" y="1988840"/>
            <a:ext cx="5287491" cy="4103737"/>
          </a:xfrm>
          <a:prstGeom prst="rect">
            <a:avLst/>
          </a:prstGeom>
          <a:noFill/>
          <a:ln w="9525">
            <a:noFill/>
            <a:miter lim="800000"/>
            <a:headEnd/>
            <a:tailEnd/>
          </a:ln>
        </p:spPr>
      </p:pic>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395536" y="3429000"/>
            <a:ext cx="8229600" cy="1143000"/>
          </a:xfrm>
        </p:spPr>
        <p:txBody>
          <a:bodyPr/>
          <a:lstStyle/>
          <a:p>
            <a:r>
              <a:rPr lang="de-DE" dirty="0" err="1" smtClean="0">
                <a:latin typeface="Verdana" pitchFamily="34" charset="0"/>
              </a:rPr>
              <a:t>HotPotatoes</a:t>
            </a:r>
            <a:endParaRPr lang="de-DE" dirty="0" smtClean="0">
              <a:latin typeface="Verdana" pitchFamily="34" charset="0"/>
            </a:endParaRPr>
          </a:p>
        </p:txBody>
      </p:sp>
      <p:pic>
        <p:nvPicPr>
          <p:cNvPr id="28674" name="Picture 2"/>
          <p:cNvPicPr>
            <a:picLocks noChangeAspect="1" noChangeArrowheads="1"/>
          </p:cNvPicPr>
          <p:nvPr/>
        </p:nvPicPr>
        <p:blipFill>
          <a:blip r:embed="rId2" cstate="print"/>
          <a:srcRect/>
          <a:stretch>
            <a:fillRect/>
          </a:stretch>
        </p:blipFill>
        <p:spPr bwMode="auto">
          <a:xfrm>
            <a:off x="1534244" y="1772816"/>
            <a:ext cx="6134100" cy="4181475"/>
          </a:xfrm>
          <a:prstGeom prst="rect">
            <a:avLst/>
          </a:prstGeom>
          <a:noFill/>
          <a:ln w="9525">
            <a:noFill/>
            <a:miter lim="800000"/>
            <a:headEnd/>
            <a:tailEnd/>
          </a:ln>
        </p:spPr>
      </p:pic>
      <p:sp>
        <p:nvSpPr>
          <p:cNvPr id="9" name="Abgerundete rechteckige Legende 8"/>
          <p:cNvSpPr/>
          <p:nvPr/>
        </p:nvSpPr>
        <p:spPr>
          <a:xfrm>
            <a:off x="899592" y="1772816"/>
            <a:ext cx="2123728" cy="1080120"/>
          </a:xfrm>
          <a:prstGeom prst="wedgeRoundRectCallout">
            <a:avLst>
              <a:gd name="adj1" fmla="val 43009"/>
              <a:gd name="adj2" fmla="val 157467"/>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Lückentexte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0" name="Abgerundete rechteckige Legende 9"/>
          <p:cNvSpPr/>
          <p:nvPr/>
        </p:nvSpPr>
        <p:spPr>
          <a:xfrm>
            <a:off x="323528" y="3429000"/>
            <a:ext cx="2123728" cy="1224136"/>
          </a:xfrm>
          <a:prstGeom prst="wedgeRoundRectCallout">
            <a:avLst>
              <a:gd name="adj1" fmla="val 55580"/>
              <a:gd name="adj2" fmla="val 71661"/>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Multiple</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err="1"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Joice</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1" name="Abgerundete rechteckige Legende 10"/>
          <p:cNvSpPr/>
          <p:nvPr/>
        </p:nvSpPr>
        <p:spPr>
          <a:xfrm>
            <a:off x="3347864" y="5301208"/>
            <a:ext cx="2304256" cy="1008112"/>
          </a:xfrm>
          <a:prstGeom prst="wedgeRoundRectCallout">
            <a:avLst>
              <a:gd name="adj1" fmla="val -38143"/>
              <a:gd name="adj2" fmla="val -83824"/>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Kreuzwort-</a:t>
            </a:r>
            <a:b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rätsel</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2" name="Abgerundete rechteckige Legende 11"/>
          <p:cNvSpPr/>
          <p:nvPr/>
        </p:nvSpPr>
        <p:spPr>
          <a:xfrm>
            <a:off x="4067944" y="1412776"/>
            <a:ext cx="1944216" cy="819472"/>
          </a:xfrm>
          <a:prstGeom prst="wedgeRoundRectCallout">
            <a:avLst>
              <a:gd name="adj1" fmla="val -40036"/>
              <a:gd name="adj2" fmla="val 289409"/>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Zuordnung</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3" name="Abgerundete rechteckige Legende 12"/>
          <p:cNvSpPr/>
          <p:nvPr/>
        </p:nvSpPr>
        <p:spPr>
          <a:xfrm>
            <a:off x="6660232" y="2348880"/>
            <a:ext cx="2016224" cy="963488"/>
          </a:xfrm>
          <a:prstGeom prst="wedgeRoundRectCallout">
            <a:avLst>
              <a:gd name="adj1" fmla="val -134631"/>
              <a:gd name="adj2" fmla="val 194512"/>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Aussagen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4" name="Abgerundete rechteckige Legende 13"/>
          <p:cNvSpPr/>
          <p:nvPr/>
        </p:nvSpPr>
        <p:spPr>
          <a:xfrm>
            <a:off x="6660232" y="3861048"/>
            <a:ext cx="2304256" cy="1035496"/>
          </a:xfrm>
          <a:prstGeom prst="wedgeRoundRectCallout">
            <a:avLst>
              <a:gd name="adj1" fmla="val -62674"/>
              <a:gd name="adj2" fmla="val 64991"/>
              <a:gd name="adj3" fmla="val 16667"/>
            </a:avLst>
          </a:prstGeom>
          <a:solidFill>
            <a:srgbClr val="FFC00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Mischen</a:t>
            </a:r>
            <a:endParaRPr lang="de-DE" b="1" dirty="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5" name="Picture 2" descr="C:\Users\lutz\Desktop\exp_logo.jpg"/>
          <p:cNvPicPr>
            <a:picLocks noChangeAspect="1" noChangeArrowheads="1"/>
          </p:cNvPicPr>
          <p:nvPr/>
        </p:nvPicPr>
        <p:blipFill>
          <a:blip r:embed="rId3" cstate="print"/>
          <a:srcRect t="21106"/>
          <a:stretch>
            <a:fillRect/>
          </a:stretch>
        </p:blipFill>
        <p:spPr bwMode="auto">
          <a:xfrm>
            <a:off x="0" y="0"/>
            <a:ext cx="9144000" cy="1311644"/>
          </a:xfrm>
          <a:prstGeom prst="rect">
            <a:avLst/>
          </a:prstGeom>
          <a:noFill/>
        </p:spPr>
      </p:pic>
      <p:sp>
        <p:nvSpPr>
          <p:cNvPr id="17" name="Textfeld 16"/>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1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90423" y="2420888"/>
            <a:ext cx="8214025" cy="3888432"/>
          </a:xfrm>
          <a:prstGeom prst="rect">
            <a:avLst/>
          </a:prstGeom>
          <a:noFill/>
          <a:ln w="9525">
            <a:noFill/>
            <a:miter lim="800000"/>
            <a:headEnd/>
            <a:tailEnd/>
          </a:ln>
        </p:spPr>
      </p:pic>
      <p:sp>
        <p:nvSpPr>
          <p:cNvPr id="15362" name="Titel 2"/>
          <p:cNvSpPr>
            <a:spLocks noGrp="1"/>
          </p:cNvSpPr>
          <p:nvPr>
            <p:ph type="title"/>
          </p:nvPr>
        </p:nvSpPr>
        <p:spPr>
          <a:xfrm>
            <a:off x="395536" y="1268760"/>
            <a:ext cx="8229600" cy="1143000"/>
          </a:xfrm>
        </p:spPr>
        <p:txBody>
          <a:bodyPr/>
          <a:lstStyle/>
          <a:p>
            <a:r>
              <a:rPr lang="de-DE" dirty="0" err="1" smtClean="0">
                <a:latin typeface="Verdana" pitchFamily="34" charset="0"/>
              </a:rPr>
              <a:t>MindManager</a:t>
            </a:r>
            <a:r>
              <a:rPr lang="de-DE" dirty="0" smtClean="0">
                <a:latin typeface="Verdana" pitchFamily="34" charset="0"/>
              </a:rPr>
              <a:t> Smart</a:t>
            </a:r>
          </a:p>
        </p:txBody>
      </p:sp>
      <p:pic>
        <p:nvPicPr>
          <p:cNvPr id="6"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8" name="Textfeld 7"/>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Fußzeilenplatzhalter 5"/>
          <p:cNvSpPr txBox="1">
            <a:spLocks/>
          </p:cNvSpPr>
          <p:nvPr/>
        </p:nvSpPr>
        <p:spPr>
          <a:xfrm>
            <a:off x="2411760" y="6503671"/>
            <a:ext cx="4026233"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chemeClr val="tx1">
                    <a:tint val="75000"/>
                  </a:schemeClr>
                </a:solidFill>
                <a:effectLst/>
                <a:uLnTx/>
                <a:uFillTx/>
                <a:latin typeface="+mn-lt"/>
                <a:ea typeface="+mn-ea"/>
                <a:cs typeface="+mn-cs"/>
              </a:rPr>
              <a:t>Siemens Stiftung Multiplikatorenschulung Fulda 09/12</a:t>
            </a: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Fußzeilenplatzhalter 8"/>
          <p:cNvSpPr>
            <a:spLocks noGrp="1"/>
          </p:cNvSpPr>
          <p:nvPr>
            <p:ph type="ftr" sz="quarter" idx="11"/>
          </p:nvPr>
        </p:nvSpPr>
        <p:spPr/>
        <p:txBody>
          <a:bodyPr/>
          <a:lstStyle/>
          <a:p>
            <a:r>
              <a:rPr lang="de-DE" smtClean="0"/>
              <a:t>Siemens Stiftung Multiplikatorenschulung Fulda 09/13</a:t>
            </a:r>
            <a:endParaRPr lang="de-DE"/>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blinds(horizontal)">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446856" y="3140968"/>
            <a:ext cx="8229600" cy="1143000"/>
          </a:xfrm>
        </p:spPr>
        <p:txBody>
          <a:bodyPr/>
          <a:lstStyle/>
          <a:p>
            <a:r>
              <a:rPr lang="de-DE" dirty="0" smtClean="0">
                <a:latin typeface="Verdana" pitchFamily="34" charset="0"/>
              </a:rPr>
              <a:t>und nun ... an die Arbeit</a:t>
            </a:r>
          </a:p>
        </p:txBody>
      </p:sp>
      <p:pic>
        <p:nvPicPr>
          <p:cNvPr id="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8" name="Textfeld 7"/>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9" name="Fußzeilenplatzhalter 8"/>
          <p:cNvSpPr>
            <a:spLocks noGrp="1"/>
          </p:cNvSpPr>
          <p:nvPr>
            <p:ph type="ftr" sz="quarter" idx="11"/>
          </p:nvPr>
        </p:nvSpPr>
        <p:spPr/>
        <p:txBody>
          <a:bodyPr/>
          <a:lstStyle/>
          <a:p>
            <a:r>
              <a:rPr lang="de-DE" dirty="0" smtClean="0"/>
              <a:t>Siemens Stiftung </a:t>
            </a:r>
            <a:r>
              <a:rPr lang="de-DE" dirty="0" err="1" smtClean="0"/>
              <a:t>Multiplikatorenschulung</a:t>
            </a:r>
            <a:r>
              <a:rPr lang="de-DE" dirty="0" smtClean="0"/>
              <a:t>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
        <p:nvSpPr>
          <p:cNvPr id="7" name="Titel 6"/>
          <p:cNvSpPr>
            <a:spLocks noGrp="1"/>
          </p:cNvSpPr>
          <p:nvPr>
            <p:ph type="title"/>
          </p:nvPr>
        </p:nvSpPr>
        <p:spPr>
          <a:xfrm>
            <a:off x="1187624" y="1124744"/>
            <a:ext cx="6789440" cy="720080"/>
          </a:xfrm>
        </p:spPr>
        <p:txBody>
          <a:bodyPr/>
          <a:lstStyle/>
          <a:p>
            <a:r>
              <a:rPr lang="de-DE" sz="3200" dirty="0" smtClean="0"/>
              <a:t>Ihr Zugang zum Medienportal</a:t>
            </a:r>
            <a:endParaRPr lang="de-DE" dirty="0"/>
          </a:p>
        </p:txBody>
      </p:sp>
      <p:sp>
        <p:nvSpPr>
          <p:cNvPr id="8" name="Textfeld 7"/>
          <p:cNvSpPr txBox="1"/>
          <p:nvPr/>
        </p:nvSpPr>
        <p:spPr>
          <a:xfrm>
            <a:off x="1187624" y="4725144"/>
            <a:ext cx="7163436" cy="1200329"/>
          </a:xfrm>
          <a:prstGeom prst="rect">
            <a:avLst/>
          </a:prstGeom>
          <a:noFill/>
        </p:spPr>
        <p:txBody>
          <a:bodyPr wrap="none" rtlCol="0">
            <a:spAutoFit/>
          </a:bodyPr>
          <a:lstStyle/>
          <a:p>
            <a:r>
              <a:rPr lang="de-DE" dirty="0" smtClean="0"/>
              <a:t>Außerdem: Alle Materialien, Dokumente und Dateien dieser Schulung sind</a:t>
            </a:r>
            <a:br>
              <a:rPr lang="de-DE" dirty="0" smtClean="0"/>
            </a:br>
            <a:r>
              <a:rPr lang="de-DE" dirty="0" smtClean="0"/>
              <a:t>für Sie abrufbar unter:</a:t>
            </a:r>
            <a:br>
              <a:rPr lang="de-DE" dirty="0" smtClean="0"/>
            </a:br>
            <a:r>
              <a:rPr lang="de-DE" dirty="0" smtClean="0">
                <a:hlinkClick r:id="rId3"/>
              </a:rPr>
              <a:t>www.GuteUnterrichtsPraxis-NW.org/2013_Experimento_Fulda.html</a:t>
            </a:r>
            <a:endParaRPr lang="de-DE" dirty="0" smtClean="0"/>
          </a:p>
          <a:p>
            <a:r>
              <a:rPr lang="de-DE" sz="1400" dirty="0" smtClean="0"/>
              <a:t>Achtung: Einzelplatz auf dem Server, nicht via Suchmaschine auffindbar</a:t>
            </a:r>
            <a:r>
              <a:rPr lang="de-DE" dirty="0" smtClean="0"/>
              <a:t> </a:t>
            </a:r>
            <a:endParaRPr lang="de-DE" dirty="0"/>
          </a:p>
        </p:txBody>
      </p:sp>
      <p:pic>
        <p:nvPicPr>
          <p:cNvPr id="3" name="Picture 2"/>
          <p:cNvPicPr>
            <a:picLocks noChangeAspect="1" noChangeArrowheads="1"/>
          </p:cNvPicPr>
          <p:nvPr/>
        </p:nvPicPr>
        <p:blipFill>
          <a:blip r:embed="rId4" cstate="print"/>
          <a:srcRect/>
          <a:stretch>
            <a:fillRect/>
          </a:stretch>
        </p:blipFill>
        <p:spPr bwMode="auto">
          <a:xfrm>
            <a:off x="4932040" y="1988840"/>
            <a:ext cx="3419872" cy="2608060"/>
          </a:xfrm>
          <a:prstGeom prst="rect">
            <a:avLst/>
          </a:prstGeom>
          <a:noFill/>
          <a:ln w="9525">
            <a:noFill/>
            <a:miter lim="800000"/>
            <a:headEnd/>
            <a:tailEnd/>
          </a:ln>
          <a:effectLst>
            <a:outerShdw blurRad="304800" dist="38100" dir="2700000" sx="102000" sy="102000" algn="tl" rotWithShape="0">
              <a:prstClr val="black">
                <a:alpha val="40000"/>
              </a:prstClr>
            </a:outerShdw>
          </a:effectLst>
        </p:spPr>
      </p:pic>
      <p:pic>
        <p:nvPicPr>
          <p:cNvPr id="2" name="Picture 2"/>
          <p:cNvPicPr>
            <a:picLocks noChangeAspect="1" noChangeArrowheads="1"/>
          </p:cNvPicPr>
          <p:nvPr/>
        </p:nvPicPr>
        <p:blipFill>
          <a:blip r:embed="rId5" cstate="print"/>
          <a:srcRect/>
          <a:stretch>
            <a:fillRect/>
          </a:stretch>
        </p:blipFill>
        <p:spPr bwMode="auto">
          <a:xfrm>
            <a:off x="1447626" y="1996657"/>
            <a:ext cx="2980358" cy="2584471"/>
          </a:xfrm>
          <a:prstGeom prst="rect">
            <a:avLst/>
          </a:prstGeom>
          <a:noFill/>
          <a:ln w="9525">
            <a:noFill/>
            <a:miter lim="800000"/>
            <a:headEnd/>
            <a:tailEnd/>
          </a:ln>
          <a:effectLst>
            <a:outerShdw blurRad="304800" dist="38100" dir="2700000" sx="102000" sy="102000" algn="tl"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124744"/>
            <a:ext cx="1440160" cy="2304256"/>
          </a:xfrm>
        </p:spPr>
        <p:txBody>
          <a:bodyPr>
            <a:noAutofit/>
          </a:bodyPr>
          <a:lstStyle/>
          <a:p>
            <a:r>
              <a:rPr lang="de-DE" sz="2000" dirty="0" smtClean="0"/>
              <a:t>Das </a:t>
            </a:r>
            <a:br>
              <a:rPr lang="de-DE" sz="2000" dirty="0" smtClean="0"/>
            </a:br>
            <a:r>
              <a:rPr lang="de-DE" sz="2000" dirty="0" smtClean="0"/>
              <a:t>Programm heute</a:t>
            </a:r>
            <a:br>
              <a:rPr lang="de-DE" sz="2000" dirty="0" smtClean="0"/>
            </a:br>
            <a:r>
              <a:rPr lang="de-DE" sz="2000" dirty="0" smtClean="0"/>
              <a:t>Nachmittag</a:t>
            </a:r>
            <a:endParaRPr lang="de-DE" sz="28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745026" y="1165578"/>
          <a:ext cx="6096000" cy="4937760"/>
        </p:xfrm>
        <a:graphic>
          <a:graphicData uri="http://schemas.openxmlformats.org/drawingml/2006/table">
            <a:tbl>
              <a:tblPr firstRow="1" bandRow="1">
                <a:tableStyleId>{5C22544A-7EE6-4342-B048-85BDC9FD1C3A}</a:tableStyleId>
              </a:tblPr>
              <a:tblGrid>
                <a:gridCol w="2160240"/>
                <a:gridCol w="3935760"/>
              </a:tblGrid>
              <a:tr h="370840">
                <a:tc>
                  <a:txBody>
                    <a:bodyPr/>
                    <a:lstStyle/>
                    <a:p>
                      <a:pPr>
                        <a:lnSpc>
                          <a:spcPct val="150000"/>
                        </a:lnSpc>
                      </a:pPr>
                      <a:r>
                        <a:rPr lang="de-DE" dirty="0" smtClean="0"/>
                        <a:t>Samstag, 14.09.2013</a:t>
                      </a:r>
                      <a:endParaRPr lang="de-DE" dirty="0"/>
                    </a:p>
                  </a:txBody>
                  <a:tcPr/>
                </a:tc>
                <a:tc>
                  <a:txBody>
                    <a:bodyPr/>
                    <a:lstStyle/>
                    <a:p>
                      <a:pPr>
                        <a:lnSpc>
                          <a:spcPct val="150000"/>
                        </a:lnSpc>
                      </a:pPr>
                      <a:endParaRPr lang="de-DE" dirty="0"/>
                    </a:p>
                  </a:txBody>
                  <a:tcPr/>
                </a:tc>
              </a:tr>
              <a:tr h="370840">
                <a:tc>
                  <a:txBody>
                    <a:bodyPr/>
                    <a:lstStyle/>
                    <a:p>
                      <a:pPr>
                        <a:lnSpc>
                          <a:spcPct val="150000"/>
                        </a:lnSpc>
                        <a:spcAft>
                          <a:spcPts val="0"/>
                        </a:spcAft>
                      </a:pPr>
                      <a:r>
                        <a:rPr lang="de-DE" sz="1800" baseline="0" dirty="0" smtClean="0">
                          <a:solidFill>
                            <a:srgbClr val="000000"/>
                          </a:solidFill>
                          <a:latin typeface="+mj-lt"/>
                          <a:ea typeface="Times New Roman"/>
                        </a:rPr>
                        <a:t>13</a:t>
                      </a:r>
                      <a:r>
                        <a:rPr lang="de-DE" sz="1800" dirty="0" smtClean="0">
                          <a:solidFill>
                            <a:srgbClr val="000000"/>
                          </a:solidFill>
                          <a:latin typeface="+mj-lt"/>
                          <a:ea typeface="Times New Roman"/>
                        </a:rPr>
                        <a:t>:30 </a:t>
                      </a:r>
                      <a:r>
                        <a:rPr lang="de-DE" sz="1800" dirty="0">
                          <a:solidFill>
                            <a:srgbClr val="000000"/>
                          </a:solidFill>
                          <a:latin typeface="+mj-lt"/>
                          <a:ea typeface="Times New Roman"/>
                        </a:rPr>
                        <a:t>– </a:t>
                      </a:r>
                      <a:r>
                        <a:rPr lang="de-DE" sz="1800" baseline="0" dirty="0" smtClean="0">
                          <a:solidFill>
                            <a:srgbClr val="000000"/>
                          </a:solidFill>
                          <a:latin typeface="+mj-lt"/>
                          <a:ea typeface="Times New Roman"/>
                        </a:rPr>
                        <a:t>14</a:t>
                      </a:r>
                      <a:r>
                        <a:rPr lang="de-DE" sz="1800" dirty="0" smtClean="0">
                          <a:solidFill>
                            <a:srgbClr val="000000"/>
                          </a:solidFill>
                          <a:latin typeface="+mj-lt"/>
                          <a:ea typeface="Times New Roman"/>
                        </a:rPr>
                        <a:t>:00</a:t>
                      </a:r>
                      <a:endParaRPr lang="de-DE" sz="2000" dirty="0">
                        <a:latin typeface="+mj-lt"/>
                        <a:ea typeface="Times New Roman"/>
                      </a:endParaRPr>
                    </a:p>
                  </a:txBody>
                  <a:tcPr marL="68580" marR="68580" marT="0" marB="0"/>
                </a:tc>
                <a:tc>
                  <a:txBody>
                    <a:bodyPr/>
                    <a:lstStyle/>
                    <a:p>
                      <a:pPr>
                        <a:lnSpc>
                          <a:spcPct val="100000"/>
                        </a:lnSpc>
                      </a:pPr>
                      <a:r>
                        <a:rPr lang="de-DE" dirty="0" smtClean="0"/>
                        <a:t>Input</a:t>
                      </a:r>
                      <a:r>
                        <a:rPr lang="de-DE" baseline="0" dirty="0" smtClean="0"/>
                        <a:t> zum Schwerpunkt „Umwelt“</a:t>
                      </a:r>
                      <a:endParaRPr lang="de-DE" dirty="0"/>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mn-lt"/>
                          <a:ea typeface="+mn-ea"/>
                          <a:cs typeface="+mn-cs"/>
                        </a:rPr>
                        <a:t>14:00 – 15:30</a:t>
                      </a:r>
                    </a:p>
                  </a:txBody>
                  <a:tcPr marL="68580" marR="68580" marT="0" marB="0"/>
                </a:tc>
                <a:tc>
                  <a:txBody>
                    <a:bodyPr/>
                    <a:lstStyle/>
                    <a:p>
                      <a:pPr>
                        <a:lnSpc>
                          <a:spcPct val="100000"/>
                        </a:lnSpc>
                      </a:pPr>
                      <a:r>
                        <a:rPr lang="en-US" sz="1800" kern="1200" dirty="0" err="1" smtClean="0">
                          <a:solidFill>
                            <a:schemeClr val="dk1"/>
                          </a:solidFill>
                          <a:latin typeface="+mn-lt"/>
                          <a:ea typeface="+mn-ea"/>
                          <a:cs typeface="+mn-cs"/>
                        </a:rPr>
                        <a:t>Ausgewählte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Experimente</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zum</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Schwerpunkt</a:t>
                      </a:r>
                      <a:r>
                        <a:rPr lang="en-US" sz="1800" kern="1200" dirty="0" smtClean="0">
                          <a:solidFill>
                            <a:schemeClr val="dk1"/>
                          </a:solidFill>
                          <a:latin typeface="+mn-lt"/>
                          <a:ea typeface="+mn-ea"/>
                          <a:cs typeface="+mn-cs"/>
                        </a:rPr>
                        <a:t>   „</a:t>
                      </a:r>
                      <a:r>
                        <a:rPr lang="de-DE" baseline="0" dirty="0" smtClean="0"/>
                        <a:t>Umwelt</a:t>
                      </a:r>
                      <a:r>
                        <a:rPr lang="en-US" sz="1800" kern="1200" dirty="0" smtClean="0">
                          <a:solidFill>
                            <a:schemeClr val="dk1"/>
                          </a:solidFill>
                          <a:latin typeface="+mn-lt"/>
                          <a:ea typeface="+mn-ea"/>
                          <a:cs typeface="+mn-cs"/>
                        </a:rPr>
                        <a:t>”</a:t>
                      </a:r>
                      <a:endParaRPr lang="de-DE" dirty="0"/>
                    </a:p>
                  </a:txBody>
                  <a:tcPr/>
                </a:tc>
              </a:tr>
              <a:tr h="370840">
                <a:tc>
                  <a:txBody>
                    <a:bodyPr/>
                    <a:lstStyle/>
                    <a:p>
                      <a:pPr>
                        <a:lnSpc>
                          <a:spcPct val="150000"/>
                        </a:lnSpc>
                        <a:spcAft>
                          <a:spcPts val="0"/>
                        </a:spcAft>
                      </a:pPr>
                      <a:r>
                        <a:rPr lang="de-DE" sz="1800" dirty="0" smtClean="0">
                          <a:solidFill>
                            <a:srgbClr val="000000"/>
                          </a:solidFill>
                          <a:latin typeface="+mj-lt"/>
                          <a:ea typeface="Times New Roman"/>
                        </a:rPr>
                        <a:t>15:30 </a:t>
                      </a:r>
                      <a:r>
                        <a:rPr lang="de-DE" sz="1800" dirty="0">
                          <a:solidFill>
                            <a:srgbClr val="000000"/>
                          </a:solidFill>
                          <a:latin typeface="+mj-lt"/>
                          <a:ea typeface="Times New Roman"/>
                        </a:rPr>
                        <a:t>– </a:t>
                      </a:r>
                      <a:r>
                        <a:rPr lang="de-DE" sz="1800" dirty="0" smtClean="0">
                          <a:solidFill>
                            <a:srgbClr val="000000"/>
                          </a:solidFill>
                          <a:latin typeface="+mj-lt"/>
                          <a:ea typeface="Times New Roman"/>
                        </a:rPr>
                        <a:t>16:00</a:t>
                      </a:r>
                      <a:endParaRPr lang="de-DE" sz="2000" dirty="0">
                        <a:latin typeface="+mj-lt"/>
                        <a:ea typeface="Times New Roman"/>
                      </a:endParaRPr>
                    </a:p>
                  </a:txBody>
                  <a:tcPr marL="68580" marR="68580" marT="0" marB="0"/>
                </a:tc>
                <a:tc>
                  <a:txBody>
                    <a:bodyPr/>
                    <a:lstStyle/>
                    <a:p>
                      <a:pPr>
                        <a:lnSpc>
                          <a:spcPct val="150000"/>
                        </a:lnSpc>
                      </a:pPr>
                      <a:r>
                        <a:rPr lang="de-DE" sz="1800" kern="1200" dirty="0" smtClean="0">
                          <a:solidFill>
                            <a:schemeClr val="dk1"/>
                          </a:solidFill>
                          <a:latin typeface="+mn-lt"/>
                          <a:ea typeface="+mn-ea"/>
                          <a:cs typeface="+mn-cs"/>
                        </a:rPr>
                        <a:t>Kaffeepause</a:t>
                      </a:r>
                    </a:p>
                  </a:txBody>
                  <a:tcPr/>
                </a:tc>
              </a:tr>
              <a:tr h="370840">
                <a:tc>
                  <a:txBody>
                    <a:bodyPr/>
                    <a:lstStyle/>
                    <a:p>
                      <a:pPr>
                        <a:lnSpc>
                          <a:spcPct val="150000"/>
                        </a:lnSpc>
                        <a:spcAft>
                          <a:spcPts val="0"/>
                        </a:spcAft>
                      </a:pPr>
                      <a:r>
                        <a:rPr lang="de-DE" sz="1800" dirty="0" smtClean="0">
                          <a:latin typeface="+mj-lt"/>
                          <a:ea typeface="Times New Roman"/>
                        </a:rPr>
                        <a:t>16:00 – 16:30</a:t>
                      </a:r>
                      <a:endParaRPr lang="de-DE" sz="20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Input zur Bedeutung und Gestaltung von Aufgaben</a:t>
                      </a:r>
                      <a:endParaRPr lang="de-DE" sz="1800" kern="1200" dirty="0" smtClean="0">
                        <a:solidFill>
                          <a:schemeClr val="dk1"/>
                        </a:solidFill>
                        <a:latin typeface="+mn-lt"/>
                        <a:ea typeface="+mn-ea"/>
                        <a:cs typeface="+mn-cs"/>
                      </a:endParaRPr>
                    </a:p>
                  </a:txBody>
                  <a:tcPr/>
                </a:tc>
              </a:tr>
              <a:tr h="370840">
                <a:tc>
                  <a:txBody>
                    <a:bodyPr/>
                    <a:lstStyle/>
                    <a:p>
                      <a:pPr>
                        <a:lnSpc>
                          <a:spcPct val="150000"/>
                        </a:lnSpc>
                        <a:spcAft>
                          <a:spcPts val="0"/>
                        </a:spcAft>
                      </a:pPr>
                      <a:r>
                        <a:rPr lang="de-DE" sz="1800" dirty="0" smtClean="0">
                          <a:latin typeface="+mj-lt"/>
                          <a:ea typeface="Times New Roman"/>
                        </a:rPr>
                        <a:t>16:30 – 18:00</a:t>
                      </a:r>
                      <a:endParaRPr lang="de-DE" sz="2000" dirty="0">
                        <a:latin typeface="+mj-lt"/>
                        <a:ea typeface="Times New Roman"/>
                      </a:endParaRPr>
                    </a:p>
                  </a:txBody>
                  <a:tcPr marL="68580" marR="68580" marT="0" marB="0"/>
                </a:tc>
                <a:tc>
                  <a:txBody>
                    <a:bodyPr/>
                    <a:lstStyle/>
                    <a:p>
                      <a:pPr>
                        <a:lnSpc>
                          <a:spcPct val="100000"/>
                        </a:lnSpc>
                      </a:pPr>
                      <a:r>
                        <a:rPr lang="de-DE" sz="1800" kern="1200" dirty="0" smtClean="0">
                          <a:solidFill>
                            <a:schemeClr val="dk1"/>
                          </a:solidFill>
                          <a:latin typeface="+mn-lt"/>
                          <a:ea typeface="+mn-ea"/>
                          <a:cs typeface="+mn-cs"/>
                        </a:rPr>
                        <a:t>Gestaltung</a:t>
                      </a:r>
                      <a:r>
                        <a:rPr lang="de-DE" sz="1800" kern="1200" baseline="0" dirty="0" smtClean="0">
                          <a:solidFill>
                            <a:schemeClr val="dk1"/>
                          </a:solidFill>
                          <a:latin typeface="+mn-lt"/>
                          <a:ea typeface="+mn-ea"/>
                          <a:cs typeface="+mn-cs"/>
                        </a:rPr>
                        <a:t> von Aufgaben im Kontext des </a:t>
                      </a:r>
                      <a:r>
                        <a:rPr lang="de-DE" sz="1800" kern="1200" baseline="0" dirty="0" err="1" smtClean="0">
                          <a:solidFill>
                            <a:schemeClr val="dk1"/>
                          </a:solidFill>
                          <a:latin typeface="+mn-lt"/>
                          <a:ea typeface="+mn-ea"/>
                          <a:cs typeface="+mn-cs"/>
                        </a:rPr>
                        <a:t>Experimento</a:t>
                      </a:r>
                      <a:r>
                        <a:rPr lang="de-DE" sz="1800" kern="1200" baseline="0" dirty="0" smtClean="0">
                          <a:solidFill>
                            <a:schemeClr val="dk1"/>
                          </a:solidFill>
                          <a:latin typeface="+mn-lt"/>
                          <a:ea typeface="+mn-ea"/>
                          <a:cs typeface="+mn-cs"/>
                        </a:rPr>
                        <a:t> – Schwerpunkts „Umwelt“</a:t>
                      </a:r>
                    </a:p>
                    <a:p>
                      <a:pPr>
                        <a:lnSpc>
                          <a:spcPct val="100000"/>
                        </a:lnSpc>
                      </a:pPr>
                      <a:r>
                        <a:rPr lang="de-DE" sz="1800" kern="1200" baseline="0" dirty="0" smtClean="0">
                          <a:solidFill>
                            <a:schemeClr val="dk1"/>
                          </a:solidFill>
                          <a:latin typeface="+mn-lt"/>
                          <a:ea typeface="+mn-ea"/>
                          <a:cs typeface="+mn-cs"/>
                        </a:rPr>
                        <a:t>ggf.  Arbeit mit </a:t>
                      </a:r>
                      <a:r>
                        <a:rPr lang="de-DE" sz="1800" kern="1200" baseline="0" dirty="0" err="1" smtClean="0">
                          <a:solidFill>
                            <a:schemeClr val="dk1"/>
                          </a:solidFill>
                          <a:latin typeface="+mn-lt"/>
                          <a:ea typeface="+mn-ea"/>
                          <a:cs typeface="+mn-cs"/>
                        </a:rPr>
                        <a:t>editierbaren</a:t>
                      </a:r>
                      <a:r>
                        <a:rPr lang="de-DE" sz="1800" kern="1200" baseline="0" dirty="0" smtClean="0">
                          <a:solidFill>
                            <a:schemeClr val="dk1"/>
                          </a:solidFill>
                          <a:latin typeface="+mn-lt"/>
                          <a:ea typeface="+mn-ea"/>
                          <a:cs typeface="+mn-cs"/>
                        </a:rPr>
                        <a:t> Vorlagen</a:t>
                      </a:r>
                    </a:p>
                  </a:txBody>
                  <a:tcPr/>
                </a:tc>
              </a:tr>
              <a:tr h="370840">
                <a:tc>
                  <a:txBody>
                    <a:bodyPr/>
                    <a:lstStyle/>
                    <a:p>
                      <a:pPr>
                        <a:lnSpc>
                          <a:spcPct val="150000"/>
                        </a:lnSpc>
                        <a:spcAft>
                          <a:spcPts val="0"/>
                        </a:spcAft>
                      </a:pPr>
                      <a:r>
                        <a:rPr lang="de-DE" sz="1800" dirty="0" smtClean="0">
                          <a:latin typeface="+mj-lt"/>
                          <a:ea typeface="Times New Roman"/>
                        </a:rPr>
                        <a:t>18:00 </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Abschlussbesprechung, Abendessen</a:t>
                      </a:r>
                    </a:p>
                  </a:txBody>
                  <a:tcPr/>
                </a:tc>
              </a:tr>
              <a:tr h="265752">
                <a:tc>
                  <a:txBody>
                    <a:bodyPr/>
                    <a:lstStyle/>
                    <a:p>
                      <a:pPr>
                        <a:lnSpc>
                          <a:spcPct val="150000"/>
                        </a:lnSpc>
                        <a:spcAft>
                          <a:spcPts val="0"/>
                        </a:spcAft>
                      </a:pPr>
                      <a:r>
                        <a:rPr lang="de-DE" sz="1800" dirty="0" smtClean="0">
                          <a:latin typeface="+mj-lt"/>
                          <a:ea typeface="Times New Roman"/>
                        </a:rPr>
                        <a:t>20:30 – 21.30</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fakultativ: weitere Experimente zu „Gesundheit“ und „Energie“</a:t>
                      </a:r>
                    </a:p>
                  </a:txBody>
                  <a:tcPr/>
                </a:tc>
              </a:tr>
            </a:tbl>
          </a:graphicData>
        </a:graphic>
      </p:graphicFrame>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763688" y="2903200"/>
          <a:ext cx="6096000" cy="2926080"/>
        </p:xfrm>
        <a:graphic>
          <a:graphicData uri="http://schemas.openxmlformats.org/drawingml/2006/table">
            <a:tbl>
              <a:tblPr firstRow="1" bandRow="1">
                <a:tableStyleId>{5C22544A-7EE6-4342-B048-85BDC9FD1C3A}</a:tableStyleId>
              </a:tblPr>
              <a:tblGrid>
                <a:gridCol w="1440160"/>
                <a:gridCol w="4655840"/>
              </a:tblGrid>
              <a:tr h="370840">
                <a:tc gridSpan="2">
                  <a:txBody>
                    <a:bodyPr/>
                    <a:lstStyle/>
                    <a:p>
                      <a:pPr>
                        <a:lnSpc>
                          <a:spcPct val="100000"/>
                        </a:lnSpc>
                      </a:pPr>
                      <a:r>
                        <a:rPr lang="de-DE" dirty="0" smtClean="0"/>
                        <a:t>Erneuerbare Energien – </a:t>
                      </a:r>
                      <a:br>
                        <a:rPr lang="de-DE" dirty="0" smtClean="0"/>
                      </a:br>
                      <a:r>
                        <a:rPr lang="de-DE" dirty="0" smtClean="0"/>
                        <a:t>Sonne, Wasser, Wind, Wasserstoff, Brennstoffzelle</a:t>
                      </a:r>
                      <a:endParaRPr lang="de-DE" dirty="0"/>
                    </a:p>
                  </a:txBody>
                  <a:tcPr/>
                </a:tc>
                <a:tc hMerge="1">
                  <a:txBody>
                    <a:bodyPr/>
                    <a:lstStyle/>
                    <a:p>
                      <a:pPr>
                        <a:lnSpc>
                          <a:spcPct val="150000"/>
                        </a:lnSpc>
                      </a:pPr>
                      <a:endParaRPr lang="de-DE" dirty="0"/>
                    </a:p>
                  </a:txBody>
                  <a:tcPr/>
                </a:tc>
              </a:tr>
              <a:tr h="370840">
                <a:tc>
                  <a:txBody>
                    <a:bodyPr/>
                    <a:lstStyle/>
                    <a:p>
                      <a:pPr>
                        <a:lnSpc>
                          <a:spcPct val="150000"/>
                        </a:lnSpc>
                        <a:spcAft>
                          <a:spcPts val="0"/>
                        </a:spcAft>
                      </a:pPr>
                      <a:r>
                        <a:rPr lang="de-DE" sz="2000" dirty="0" smtClean="0">
                          <a:latin typeface="+mj-lt"/>
                          <a:ea typeface="Times New Roman"/>
                        </a:rPr>
                        <a:t>B 6.1</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Elektrische Energie aus Licht</a:t>
                      </a:r>
                    </a:p>
                  </a:txBody>
                  <a:tcPr/>
                </a:tc>
              </a:tr>
              <a:tr h="370840">
                <a:tc>
                  <a:txBody>
                    <a:bodyPr/>
                    <a:lstStyle/>
                    <a:p>
                      <a:pPr>
                        <a:lnSpc>
                          <a:spcPct val="150000"/>
                        </a:lnSpc>
                        <a:spcAft>
                          <a:spcPts val="0"/>
                        </a:spcAft>
                      </a:pPr>
                      <a:r>
                        <a:rPr lang="de-DE" sz="2000" dirty="0" smtClean="0">
                          <a:latin typeface="+mj-lt"/>
                          <a:ea typeface="Times New Roman"/>
                        </a:rPr>
                        <a:t>B 6.2</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Elektrische Energie aus Wasserkraft</a:t>
                      </a:r>
                    </a:p>
                  </a:txBody>
                  <a:tcPr/>
                </a:tc>
              </a:tr>
              <a:tr h="370840">
                <a:tc>
                  <a:txBody>
                    <a:bodyPr/>
                    <a:lstStyle/>
                    <a:p>
                      <a:pPr>
                        <a:lnSpc>
                          <a:spcPct val="150000"/>
                        </a:lnSpc>
                        <a:spcAft>
                          <a:spcPts val="0"/>
                        </a:spcAft>
                      </a:pPr>
                      <a:r>
                        <a:rPr lang="de-DE" sz="2000" dirty="0" smtClean="0">
                          <a:latin typeface="+mj-lt"/>
                          <a:ea typeface="Times New Roman"/>
                        </a:rPr>
                        <a:t>B 6.3</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Elektrische Energie aus Windkraft</a:t>
                      </a:r>
                    </a:p>
                  </a:txBody>
                  <a:tcPr/>
                </a:tc>
              </a:tr>
              <a:tr h="370840">
                <a:tc>
                  <a:txBody>
                    <a:bodyPr/>
                    <a:lstStyle/>
                    <a:p>
                      <a:pPr>
                        <a:lnSpc>
                          <a:spcPct val="150000"/>
                        </a:lnSpc>
                        <a:spcAft>
                          <a:spcPts val="0"/>
                        </a:spcAft>
                      </a:pPr>
                      <a:r>
                        <a:rPr lang="de-DE" sz="2000" dirty="0" smtClean="0">
                          <a:latin typeface="+mj-lt"/>
                          <a:ea typeface="Times New Roman"/>
                        </a:rPr>
                        <a:t>B 6.4</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Elektrische Energie und chemische Energie</a:t>
                      </a:r>
                    </a:p>
                  </a:txBody>
                  <a:tcPr/>
                </a:tc>
              </a:tr>
              <a:tr h="370840">
                <a:tc>
                  <a:txBody>
                    <a:bodyPr/>
                    <a:lstStyle/>
                    <a:p>
                      <a:pPr>
                        <a:lnSpc>
                          <a:spcPct val="150000"/>
                        </a:lnSpc>
                        <a:spcAft>
                          <a:spcPts val="0"/>
                        </a:spcAft>
                      </a:pPr>
                      <a:r>
                        <a:rPr lang="de-DE" sz="2000" dirty="0" smtClean="0">
                          <a:latin typeface="+mj-lt"/>
                          <a:ea typeface="Times New Roman"/>
                        </a:rPr>
                        <a:t>B 5.1 / B 5.2</a:t>
                      </a:r>
                      <a:endParaRPr lang="de-DE" sz="2000" dirty="0">
                        <a:latin typeface="+mj-lt"/>
                        <a:ea typeface="Times New Roman"/>
                      </a:endParaRPr>
                    </a:p>
                  </a:txBody>
                  <a:tcPr marL="68580" marR="68580" marT="0" marB="0"/>
                </a:tc>
                <a:tc>
                  <a:txBody>
                    <a:bodyPr/>
                    <a:lstStyle/>
                    <a:p>
                      <a:r>
                        <a:rPr lang="de-DE" sz="1800" kern="1200" dirty="0" smtClean="0">
                          <a:solidFill>
                            <a:schemeClr val="dk1"/>
                          </a:solidFill>
                          <a:latin typeface="+mn-lt"/>
                          <a:ea typeface="+mn-ea"/>
                          <a:cs typeface="+mn-cs"/>
                        </a:rPr>
                        <a:t>Sonne, Linse,</a:t>
                      </a:r>
                      <a:r>
                        <a:rPr lang="de-DE" sz="1800" kern="1200" baseline="0" dirty="0" smtClean="0">
                          <a:solidFill>
                            <a:schemeClr val="dk1"/>
                          </a:solidFill>
                          <a:latin typeface="+mn-lt"/>
                          <a:ea typeface="+mn-ea"/>
                          <a:cs typeface="+mn-cs"/>
                        </a:rPr>
                        <a:t> Spiegel </a:t>
                      </a:r>
                      <a:endParaRPr lang="de-DE" sz="1800" kern="1200" dirty="0" smtClean="0">
                        <a:solidFill>
                          <a:schemeClr val="dk1"/>
                        </a:solidFill>
                        <a:latin typeface="+mn-lt"/>
                        <a:ea typeface="+mn-ea"/>
                        <a:cs typeface="+mn-cs"/>
                      </a:endParaRPr>
                    </a:p>
                  </a:txBody>
                  <a:tcPr/>
                </a:tc>
              </a:tr>
            </a:tbl>
          </a:graphicData>
        </a:graphic>
      </p:graphicFrame>
      <p:sp>
        <p:nvSpPr>
          <p:cNvPr id="6" name="Rechteck 5"/>
          <p:cNvSpPr/>
          <p:nvPr/>
        </p:nvSpPr>
        <p:spPr>
          <a:xfrm>
            <a:off x="1403648" y="1599183"/>
            <a:ext cx="6552728" cy="461665"/>
          </a:xfrm>
          <a:prstGeom prst="rect">
            <a:avLst/>
          </a:prstGeom>
        </p:spPr>
        <p:txBody>
          <a:bodyPr wrap="square">
            <a:spAutoFit/>
          </a:bodyPr>
          <a:lstStyle/>
          <a:p>
            <a:pPr algn="ctr"/>
            <a:r>
              <a:rPr lang="en-US" sz="2400" dirty="0" err="1" smtClean="0"/>
              <a:t>Experimente</a:t>
            </a:r>
            <a:r>
              <a:rPr lang="en-US" sz="2400" dirty="0" smtClean="0"/>
              <a:t> </a:t>
            </a:r>
            <a:r>
              <a:rPr lang="en-US" sz="2400" dirty="0" err="1" smtClean="0"/>
              <a:t>zum</a:t>
            </a:r>
            <a:r>
              <a:rPr lang="en-US" sz="2400" dirty="0" smtClean="0"/>
              <a:t> </a:t>
            </a:r>
            <a:r>
              <a:rPr lang="en-US" sz="2400" dirty="0" err="1" smtClean="0"/>
              <a:t>Schwerpunkt</a:t>
            </a:r>
            <a:r>
              <a:rPr lang="en-US" sz="2400" dirty="0" smtClean="0"/>
              <a:t>  “</a:t>
            </a:r>
            <a:r>
              <a:rPr lang="en-US" sz="2400" dirty="0" err="1" smtClean="0"/>
              <a:t>Umwelt</a:t>
            </a:r>
            <a:r>
              <a:rPr lang="en-US" sz="2400" dirty="0" smtClean="0"/>
              <a:t>”</a:t>
            </a:r>
            <a:endParaRPr lang="de-DE" sz="2400" dirty="0"/>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077444" y="1196752"/>
            <a:ext cx="6560322" cy="954107"/>
          </a:xfrm>
          <a:prstGeom prst="rect">
            <a:avLst/>
          </a:prstGeom>
          <a:noFill/>
        </p:spPr>
        <p:txBody>
          <a:bodyPr wrap="none" rtlCol="0">
            <a:spAutoFit/>
          </a:bodyPr>
          <a:lstStyle/>
          <a:p>
            <a:r>
              <a:rPr lang="de-DE" sz="2800" b="1" dirty="0" smtClean="0"/>
              <a:t>Experimente zum Schwerpunkt  </a:t>
            </a:r>
            <a:r>
              <a:rPr lang="de-DE" sz="2800" dirty="0" smtClean="0"/>
              <a:t>„</a:t>
            </a:r>
            <a:r>
              <a:rPr lang="de-DE" sz="2800" b="1" dirty="0" smtClean="0"/>
              <a:t>Umwelt“ </a:t>
            </a:r>
          </a:p>
          <a:p>
            <a:pPr algn="ctr"/>
            <a:r>
              <a:rPr lang="de-DE" sz="2800" b="1" dirty="0" smtClean="0"/>
              <a:t>Auswertung</a:t>
            </a:r>
            <a:endParaRPr lang="de-DE" sz="2000" b="1" dirty="0" smtClean="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graphicFrame>
        <p:nvGraphicFramePr>
          <p:cNvPr id="17" name="Tabelle 16"/>
          <p:cNvGraphicFramePr>
            <a:graphicFrameLocks noGrp="1"/>
          </p:cNvGraphicFramePr>
          <p:nvPr/>
        </p:nvGraphicFramePr>
        <p:xfrm>
          <a:off x="885078" y="2372125"/>
          <a:ext cx="7560839" cy="3720340"/>
        </p:xfrm>
        <a:graphic>
          <a:graphicData uri="http://schemas.openxmlformats.org/drawingml/2006/table">
            <a:tbl>
              <a:tblPr/>
              <a:tblGrid>
                <a:gridCol w="556475"/>
                <a:gridCol w="1675773"/>
                <a:gridCol w="2304256"/>
                <a:gridCol w="3024335"/>
              </a:tblGrid>
              <a:tr h="412124">
                <a:tc>
                  <a:txBody>
                    <a:bodyPr/>
                    <a:lstStyle/>
                    <a:p>
                      <a:pPr>
                        <a:lnSpc>
                          <a:spcPct val="115000"/>
                        </a:lnSpc>
                        <a:spcAft>
                          <a:spcPts val="0"/>
                        </a:spcAft>
                      </a:pPr>
                      <a:r>
                        <a:rPr lang="de-DE" sz="1600" b="1" noProof="0" dirty="0" smtClean="0">
                          <a:latin typeface="Calibri"/>
                          <a:ea typeface="Calibri"/>
                          <a:cs typeface="Times New Roman"/>
                        </a:rPr>
                        <a:t>Nr.</a:t>
                      </a:r>
                      <a:endParaRPr lang="de-DE" sz="900" noProof="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b="1" noProof="0" smtClean="0">
                          <a:latin typeface="Calibri"/>
                          <a:ea typeface="Calibri"/>
                          <a:cs typeface="Times New Roman"/>
                        </a:rPr>
                        <a:t>Bezeichnung</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b="1" noProof="0" smtClean="0">
                          <a:latin typeface="Calibri"/>
                          <a:ea typeface="Calibri"/>
                          <a:cs typeface="Times New Roman"/>
                        </a:rPr>
                        <a:t>Ergebnisse</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b="1" noProof="0" smtClean="0">
                          <a:latin typeface="Calibri"/>
                          <a:ea typeface="Calibri"/>
                          <a:cs typeface="Times New Roman"/>
                        </a:rPr>
                        <a:t>Anmerkungen</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68">
                <a:tc>
                  <a:txBody>
                    <a:bodyPr/>
                    <a:lstStyle/>
                    <a:p>
                      <a:pPr>
                        <a:lnSpc>
                          <a:spcPct val="115000"/>
                        </a:lnSpc>
                        <a:spcAft>
                          <a:spcPts val="0"/>
                        </a:spcAft>
                      </a:pPr>
                      <a:r>
                        <a:rPr lang="de-DE" sz="1600" b="1" noProof="0" smtClean="0">
                          <a:latin typeface="Calibri"/>
                          <a:ea typeface="Calibri"/>
                          <a:cs typeface="Times New Roman"/>
                        </a:rPr>
                        <a:t>B 6.1</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kern="1200" noProof="0" dirty="0" smtClean="0">
                          <a:solidFill>
                            <a:schemeClr val="dk1"/>
                          </a:solidFill>
                          <a:latin typeface="+mj-lt"/>
                          <a:ea typeface="+mn-ea"/>
                          <a:cs typeface="+mn-cs"/>
                        </a:rPr>
                        <a:t>Elektrische Energie aus Licht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noProof="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560">
                <a:tc>
                  <a:txBody>
                    <a:bodyPr/>
                    <a:lstStyle/>
                    <a:p>
                      <a:pPr>
                        <a:lnSpc>
                          <a:spcPct val="115000"/>
                        </a:lnSpc>
                        <a:spcAft>
                          <a:spcPts val="0"/>
                        </a:spcAft>
                      </a:pPr>
                      <a:r>
                        <a:rPr lang="de-DE" sz="1600" b="1" noProof="0" smtClean="0">
                          <a:latin typeface="Calibri"/>
                          <a:ea typeface="Calibri"/>
                          <a:cs typeface="Times New Roman"/>
                        </a:rPr>
                        <a:t>B 6.2</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kern="1200" noProof="0" dirty="0" smtClean="0">
                          <a:solidFill>
                            <a:schemeClr val="dk1"/>
                          </a:solidFill>
                          <a:latin typeface="+mj-lt"/>
                          <a:ea typeface="+mn-ea"/>
                          <a:cs typeface="+mn-cs"/>
                        </a:rPr>
                        <a:t>Elektrische Energie aus Wasserkraft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noProof="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de-DE" sz="1600" b="1" noProof="0" smtClean="0">
                          <a:latin typeface="Calibri"/>
                          <a:ea typeface="Calibri"/>
                          <a:cs typeface="Times New Roman"/>
                        </a:rPr>
                        <a:t>B 6.3</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kern="1200" noProof="0" dirty="0" smtClean="0">
                          <a:solidFill>
                            <a:schemeClr val="dk1"/>
                          </a:solidFill>
                          <a:latin typeface="+mj-lt"/>
                          <a:ea typeface="+mn-ea"/>
                          <a:cs typeface="+mn-cs"/>
                        </a:rPr>
                        <a:t>Elektrische Energie aus Windkraft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noProof="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de-DE" sz="1600" b="1" noProof="0" smtClean="0">
                          <a:latin typeface="Calibri"/>
                          <a:ea typeface="Calibri"/>
                          <a:cs typeface="Times New Roman"/>
                        </a:rPr>
                        <a:t>B 6.4</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kern="1200" noProof="0" dirty="0" smtClean="0">
                          <a:solidFill>
                            <a:schemeClr val="dk1"/>
                          </a:solidFill>
                          <a:latin typeface="+mj-lt"/>
                          <a:ea typeface="+mn-ea"/>
                          <a:cs typeface="+mn-cs"/>
                        </a:rPr>
                        <a:t>Elektrische Energie und chemische Energie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de-DE" sz="1600" b="1" noProof="0" smtClean="0">
                          <a:latin typeface="Calibri"/>
                          <a:ea typeface="Calibri"/>
                          <a:cs typeface="Times New Roman"/>
                        </a:rPr>
                        <a:t>B 5.1</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kern="1200" noProof="0" dirty="0" smtClean="0">
                          <a:solidFill>
                            <a:schemeClr val="dk1"/>
                          </a:solidFill>
                          <a:latin typeface="+mj-lt"/>
                          <a:ea typeface="+mn-ea"/>
                          <a:cs typeface="+mn-cs"/>
                        </a:rPr>
                        <a:t>Sonne, Linse,</a:t>
                      </a:r>
                      <a:r>
                        <a:rPr lang="de-DE" sz="1400" kern="1200" baseline="0" noProof="0" dirty="0" smtClean="0">
                          <a:solidFill>
                            <a:schemeClr val="dk1"/>
                          </a:solidFill>
                          <a:latin typeface="+mj-lt"/>
                          <a:ea typeface="+mn-ea"/>
                          <a:cs typeface="+mn-cs"/>
                        </a:rPr>
                        <a:t> Spiegel </a:t>
                      </a:r>
                      <a:endParaRPr lang="de-DE" sz="1400" kern="1200" noProof="0" dirty="0" smtClean="0">
                        <a:solidFill>
                          <a:schemeClr val="dk1"/>
                        </a:solidFill>
                        <a:latin typeface="+mj-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6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de-DE" sz="1600" b="1" noProof="0" smtClean="0">
                          <a:latin typeface="Calibri"/>
                          <a:ea typeface="Calibri"/>
                          <a:cs typeface="Times New Roman"/>
                        </a:rPr>
                        <a:t>B 5.2</a:t>
                      </a:r>
                      <a:endParaRPr lang="de-DE" sz="900" noProof="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noProof="0" dirty="0" smtClean="0">
                          <a:latin typeface="+mj-lt"/>
                          <a:ea typeface="Calibri"/>
                          <a:cs typeface="Times New Roman"/>
                        </a:rPr>
                        <a:t>Wasser</a:t>
                      </a:r>
                      <a:r>
                        <a:rPr lang="de-DE" sz="1400" baseline="0" noProof="0" dirty="0" smtClean="0">
                          <a:latin typeface="+mj-lt"/>
                          <a:ea typeface="Calibri"/>
                          <a:cs typeface="Times New Roman"/>
                        </a:rPr>
                        <a:t> erwärmen</a:t>
                      </a:r>
                      <a:endParaRPr lang="de-DE" sz="1100" noProof="0" dirty="0">
                        <a:latin typeface="+mj-lt"/>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dirty="0"/>
                    </a:p>
                  </a:txBody>
                  <a:tcPr marL="44796" marR="44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noProof="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4"/>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3600400"/>
          </a:xfrm>
          <a:prstGeom prst="rect">
            <a:avLst/>
          </a:prstGeom>
        </p:spPr>
        <p:txBody>
          <a:bodyPr vert="horz" lIns="91440" tIns="45720" rIns="91440" bIns="45720" rtlCol="0" anchor="ctr">
            <a:noAutofit/>
          </a:bodyPr>
          <a:lstStyle/>
          <a:p>
            <a:pPr lvl="0" algn="ctr">
              <a:spcBef>
                <a:spcPct val="0"/>
              </a:spcBef>
              <a:defRPr/>
            </a:pPr>
            <a:r>
              <a:rPr lang="en-US" sz="6600" dirty="0" err="1" smtClean="0"/>
              <a:t>Methoden</a:t>
            </a:r>
            <a:r>
              <a:rPr lang="en-US" sz="6600" dirty="0" smtClean="0"/>
              <a:t> (III): </a:t>
            </a:r>
          </a:p>
          <a:p>
            <a:pPr lvl="0" algn="ctr">
              <a:spcBef>
                <a:spcPct val="0"/>
              </a:spcBef>
              <a:defRPr/>
            </a:pPr>
            <a:r>
              <a:rPr lang="en-US" sz="6600" dirty="0" err="1" smtClean="0"/>
              <a:t>Aufgaben</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1907704" y="1268760"/>
            <a:ext cx="5184576"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Aufgaben – was dafür spricht</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Bild 4"/>
          <p:cNvPicPr>
            <a:picLocks noChangeAspect="1"/>
          </p:cNvPicPr>
          <p:nvPr/>
        </p:nvPicPr>
        <p:blipFill>
          <a:blip r:embed="rId3" cstate="print"/>
          <a:srcRect/>
          <a:stretch>
            <a:fillRect/>
          </a:stretch>
        </p:blipFill>
        <p:spPr bwMode="auto">
          <a:xfrm>
            <a:off x="539552" y="2204864"/>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7" name="Rechteck 16"/>
          <p:cNvSpPr/>
          <p:nvPr/>
        </p:nvSpPr>
        <p:spPr>
          <a:xfrm>
            <a:off x="539552" y="4509120"/>
            <a:ext cx="1728192" cy="1384995"/>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et al.: Metaanalyse von</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mehr als 50.000 empirischen Studien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(&gt; 80. Mio. Schülerin-</a:t>
            </a:r>
            <a:r>
              <a:rPr lang="de-DE" sz="1200" dirty="0" err="1" smtClean="0">
                <a:solidFill>
                  <a:schemeClr val="accent1">
                    <a:lumMod val="50000"/>
                  </a:schemeClr>
                </a:solidFill>
                <a:latin typeface="Linotype Syntax Com Regular" charset="0"/>
                <a:ea typeface="Arial" charset="0"/>
                <a:cs typeface="Arial" charset="0"/>
              </a:rPr>
              <a:t>nen</a:t>
            </a:r>
            <a:r>
              <a:rPr lang="de-DE" sz="1200" dirty="0" smtClean="0">
                <a:solidFill>
                  <a:schemeClr val="accent1">
                    <a:lumMod val="50000"/>
                  </a:schemeClr>
                </a:solidFill>
                <a:latin typeface="Linotype Syntax Com Regular" charset="0"/>
                <a:ea typeface="Arial" charset="0"/>
                <a:cs typeface="Arial" charset="0"/>
              </a:rPr>
              <a:t> und Schüler</a:t>
            </a:r>
            <a:r>
              <a:rPr lang="de-DE" sz="1200" dirty="0" smtClean="0">
                <a:solidFill>
                  <a:schemeClr val="accent1">
                    <a:lumMod val="50000"/>
                  </a:schemeClr>
                </a:solidFill>
                <a:latin typeface="Linotype Syntax Com Regular" charset="0"/>
                <a:ea typeface="Arial" charset="0"/>
                <a:cs typeface="Arial" charset="0"/>
              </a:rPr>
              <a:t>)</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2009</a:t>
            </a:r>
            <a:endParaRPr lang="de-DE" sz="1200" dirty="0" smtClean="0">
              <a:solidFill>
                <a:schemeClr val="accent1">
                  <a:lumMod val="50000"/>
                </a:schemeClr>
              </a:solidFill>
              <a:latin typeface="Linotype Syntax Com Regular" charset="0"/>
              <a:ea typeface="Arial" charset="0"/>
              <a:cs typeface="Arial" charset="0"/>
            </a:endParaRPr>
          </a:p>
        </p:txBody>
      </p:sp>
      <p:sp>
        <p:nvSpPr>
          <p:cNvPr id="18" name="Text Box 12"/>
          <p:cNvSpPr txBox="1">
            <a:spLocks noChangeArrowheads="1"/>
          </p:cNvSpPr>
          <p:nvPr/>
        </p:nvSpPr>
        <p:spPr bwMode="auto">
          <a:xfrm>
            <a:off x="2964904" y="2080529"/>
            <a:ext cx="4271392" cy="3940759"/>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Angstreduktion 	d </a:t>
            </a:r>
            <a:r>
              <a:rPr lang="de-DE" sz="12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Kooperatives Lernen</a:t>
            </a:r>
            <a:r>
              <a:rPr lang="de-DE" sz="12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Kleingruppenlernen</a:t>
            </a:r>
            <a:r>
              <a:rPr lang="de-DE" sz="12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Peer </a:t>
            </a:r>
            <a:r>
              <a:rPr lang="de-DE" sz="1200" dirty="0" err="1">
                <a:solidFill>
                  <a:srgbClr val="254061"/>
                </a:solidFill>
                <a:latin typeface="Linotype Syntax Com Regular" charset="0"/>
                <a:ea typeface="Arial" charset="0"/>
                <a:cs typeface="Arial" charset="0"/>
              </a:rPr>
              <a:t>Tutoring</a:t>
            </a:r>
            <a:r>
              <a:rPr lang="de-DE" sz="12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200" dirty="0" err="1">
                <a:solidFill>
                  <a:srgbClr val="254061"/>
                </a:solidFill>
                <a:latin typeface="Linotype Syntax Com Regular" charset="0"/>
                <a:ea typeface="Arial" charset="0"/>
                <a:cs typeface="Arial" charset="0"/>
              </a:rPr>
              <a:t>Concept</a:t>
            </a:r>
            <a:r>
              <a:rPr lang="de-DE" sz="1200" dirty="0">
                <a:solidFill>
                  <a:srgbClr val="254061"/>
                </a:solidFill>
                <a:latin typeface="Linotype Syntax Com Regular" charset="0"/>
                <a:ea typeface="Arial" charset="0"/>
                <a:cs typeface="Arial" charset="0"/>
              </a:rPr>
              <a:t> </a:t>
            </a:r>
            <a:r>
              <a:rPr lang="de-DE" sz="1200" dirty="0" err="1">
                <a:solidFill>
                  <a:srgbClr val="254061"/>
                </a:solidFill>
                <a:latin typeface="Linotype Syntax Com Regular" charset="0"/>
                <a:ea typeface="Arial" charset="0"/>
                <a:cs typeface="Arial" charset="0"/>
              </a:rPr>
              <a:t>Mapping</a:t>
            </a:r>
            <a:r>
              <a:rPr lang="de-DE" sz="12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Direkte Instruktion	</a:t>
            </a:r>
            <a:r>
              <a:rPr lang="de-DE" sz="1200" dirty="0" smtClean="0">
                <a:solidFill>
                  <a:srgbClr val="254061"/>
                </a:solidFill>
                <a:latin typeface="Linotype Syntax Com Regular" charset="0"/>
                <a:ea typeface="Arial" charset="0"/>
                <a:cs typeface="Arial" charset="0"/>
              </a:rPr>
              <a:t>d </a:t>
            </a:r>
            <a:r>
              <a:rPr lang="de-DE" sz="1200" dirty="0">
                <a:solidFill>
                  <a:srgbClr val="254061"/>
                </a:solidFill>
                <a:latin typeface="Linotype Syntax Com Regular" charset="0"/>
                <a:ea typeface="Arial" charset="0"/>
                <a:cs typeface="Arial" charset="0"/>
              </a:rPr>
              <a:t>= .</a:t>
            </a:r>
            <a:r>
              <a:rPr lang="de-DE" sz="12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Verteiltes vs. massives Lernen	d = .71 </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200" dirty="0" err="1" smtClean="0">
                <a:solidFill>
                  <a:srgbClr val="254061"/>
                </a:solidFill>
                <a:latin typeface="Linotype Syntax Com Regular" charset="0"/>
                <a:ea typeface="Arial" charset="0"/>
                <a:cs typeface="Arial" charset="0"/>
              </a:rPr>
              <a:t>Micro</a:t>
            </a:r>
            <a:r>
              <a:rPr lang="de-DE" sz="12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Formatives </a:t>
            </a:r>
            <a:r>
              <a:rPr lang="de-DE" sz="1200" dirty="0" err="1" smtClean="0">
                <a:solidFill>
                  <a:srgbClr val="254061"/>
                </a:solidFill>
                <a:latin typeface="Linotype Syntax Com Regular" charset="0"/>
                <a:ea typeface="Arial" charset="0"/>
                <a:cs typeface="Arial" charset="0"/>
              </a:rPr>
              <a:t>Assessment</a:t>
            </a:r>
            <a:r>
              <a:rPr lang="de-DE" sz="1200" dirty="0" smtClean="0">
                <a:solidFill>
                  <a:srgbClr val="254061"/>
                </a:solidFill>
                <a:latin typeface="Linotype Syntax Com Regular" charset="0"/>
                <a:ea typeface="Arial" charset="0"/>
                <a:cs typeface="Arial" charset="0"/>
              </a:rPr>
              <a:t>	d = .90</a:t>
            </a:r>
            <a:endParaRPr lang="de-DE" sz="1200" dirty="0">
              <a:solidFill>
                <a:srgbClr val="254061"/>
              </a:solidFill>
              <a:latin typeface="Linotype Syntax Com Regular" charset="0"/>
              <a:ea typeface="Arial" charset="0"/>
              <a:cs typeface="Arial" charset="0"/>
            </a:endParaRPr>
          </a:p>
        </p:txBody>
      </p:sp>
      <p:sp>
        <p:nvSpPr>
          <p:cNvPr id="10"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5800" y="1340768"/>
            <a:ext cx="7918648" cy="411832"/>
          </a:xfrm>
        </p:spPr>
        <p:txBody>
          <a:bodyPr>
            <a:normAutofit fontScale="90000"/>
          </a:bodyPr>
          <a:lstStyle/>
          <a:p>
            <a:r>
              <a:rPr lang="de-DE" sz="2800" dirty="0" smtClean="0">
                <a:latin typeface="Verdana" pitchFamily="34" charset="0"/>
              </a:rPr>
              <a:t>TIMSS, PISA und die Aufgaben </a:t>
            </a:r>
          </a:p>
        </p:txBody>
      </p:sp>
      <p:sp>
        <p:nvSpPr>
          <p:cNvPr id="18" name="Textfeld 17"/>
          <p:cNvSpPr txBox="1"/>
          <p:nvPr/>
        </p:nvSpPr>
        <p:spPr>
          <a:xfrm>
            <a:off x="421069" y="1844824"/>
            <a:ext cx="5087035" cy="461665"/>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Neue „Typen“ von Testaufgaben</a:t>
            </a:r>
            <a:endParaRPr lang="de-DE" dirty="0">
              <a:latin typeface="Verdana" pitchFamily="34" charset="0"/>
              <a:ea typeface="Verdana" pitchFamily="34" charset="0"/>
              <a:cs typeface="Verdana" pitchFamily="34" charset="0"/>
            </a:endParaRPr>
          </a:p>
        </p:txBody>
      </p:sp>
      <p:sp>
        <p:nvSpPr>
          <p:cNvPr id="8" name="Textfeld 7"/>
          <p:cNvSpPr txBox="1"/>
          <p:nvPr/>
        </p:nvSpPr>
        <p:spPr>
          <a:xfrm>
            <a:off x="539552" y="2564904"/>
            <a:ext cx="7080785" cy="1631216"/>
          </a:xfrm>
          <a:prstGeom prst="rect">
            <a:avLst/>
          </a:prstGeom>
          <a:noFill/>
        </p:spPr>
        <p:txBody>
          <a:bodyPr wrap="none" rtlCol="0">
            <a:spAutoFit/>
          </a:bodyPr>
          <a:lstStyle/>
          <a:p>
            <a:pPr marL="0" lvl="1">
              <a:lnSpc>
                <a:spcPts val="2000"/>
              </a:lnSpc>
            </a:pPr>
            <a:r>
              <a:rPr lang="de-DE" sz="1600" dirty="0" smtClean="0">
                <a:latin typeface="Verdana" pitchFamily="34" charset="0"/>
                <a:ea typeface="Verdana" pitchFamily="34" charset="0"/>
                <a:cs typeface="Verdana" pitchFamily="34" charset="0"/>
              </a:rPr>
              <a:t>Neben „klassischen Wissensaufgaben“:</a:t>
            </a:r>
            <a:br>
              <a:rPr lang="de-DE" sz="1600" dirty="0" smtClean="0">
                <a:latin typeface="Verdana" pitchFamily="34" charset="0"/>
                <a:ea typeface="Verdana" pitchFamily="34" charset="0"/>
                <a:cs typeface="Verdana" pitchFamily="34" charset="0"/>
              </a:rPr>
            </a:br>
            <a:r>
              <a:rPr lang="de-DE" sz="1600" dirty="0" smtClean="0">
                <a:latin typeface="Verdana" pitchFamily="34" charset="0"/>
                <a:ea typeface="Verdana" pitchFamily="34" charset="0"/>
                <a:cs typeface="Verdana" pitchFamily="34" charset="0"/>
              </a:rPr>
              <a:t>      </a:t>
            </a:r>
            <a:r>
              <a:rPr lang="de-DE" sz="1600" i="1" dirty="0" smtClean="0">
                <a:latin typeface="Verdana" pitchFamily="34" charset="0"/>
                <a:ea typeface="Verdana" pitchFamily="34" charset="0"/>
                <a:cs typeface="Verdana" pitchFamily="34" charset="0"/>
              </a:rPr>
              <a:t>Welches Gas kann einen glühenden Span aufflammen lassen?</a:t>
            </a:r>
          </a:p>
          <a:p>
            <a:pPr lvl="1">
              <a:lnSpc>
                <a:spcPts val="2000"/>
              </a:lnSpc>
            </a:pPr>
            <a:r>
              <a:rPr lang="de-DE" sz="1600" i="1" dirty="0" smtClean="0">
                <a:latin typeface="Verdana" pitchFamily="34" charset="0"/>
                <a:ea typeface="Verdana" pitchFamily="34" charset="0"/>
                <a:cs typeface="Verdana" pitchFamily="34" charset="0"/>
              </a:rPr>
              <a:t>A. Neon</a:t>
            </a:r>
          </a:p>
          <a:p>
            <a:pPr lvl="1">
              <a:lnSpc>
                <a:spcPts val="2000"/>
              </a:lnSpc>
            </a:pPr>
            <a:r>
              <a:rPr lang="de-DE" sz="1600" i="1" dirty="0" smtClean="0">
                <a:latin typeface="Verdana" pitchFamily="34" charset="0"/>
                <a:ea typeface="Verdana" pitchFamily="34" charset="0"/>
                <a:cs typeface="Verdana" pitchFamily="34" charset="0"/>
              </a:rPr>
              <a:t>B. Sauerstoff</a:t>
            </a:r>
          </a:p>
          <a:p>
            <a:pPr lvl="1">
              <a:lnSpc>
                <a:spcPts val="2000"/>
              </a:lnSpc>
            </a:pPr>
            <a:r>
              <a:rPr lang="de-DE" sz="1600" i="1" dirty="0" smtClean="0">
                <a:latin typeface="Verdana" pitchFamily="34" charset="0"/>
                <a:ea typeface="Verdana" pitchFamily="34" charset="0"/>
                <a:cs typeface="Verdana" pitchFamily="34" charset="0"/>
              </a:rPr>
              <a:t>C. Stickstoff</a:t>
            </a:r>
          </a:p>
          <a:p>
            <a:pPr lvl="1">
              <a:lnSpc>
                <a:spcPts val="2000"/>
              </a:lnSpc>
            </a:pPr>
            <a:r>
              <a:rPr lang="de-DE" sz="1600" i="1" dirty="0" smtClean="0">
                <a:latin typeface="Verdana" pitchFamily="34" charset="0"/>
                <a:ea typeface="Verdana" pitchFamily="34" charset="0"/>
                <a:cs typeface="Verdana" pitchFamily="34" charset="0"/>
              </a:rPr>
              <a:t>D. Kohlenstoffdioxid</a:t>
            </a:r>
            <a:endParaRPr lang="de-DE" sz="1600" i="1" dirty="0">
              <a:latin typeface="Verdana" pitchFamily="34" charset="0"/>
              <a:ea typeface="Verdana" pitchFamily="34" charset="0"/>
              <a:cs typeface="Verdana" pitchFamily="34" charset="0"/>
            </a:endParaRPr>
          </a:p>
        </p:txBody>
      </p:sp>
      <p:sp>
        <p:nvSpPr>
          <p:cNvPr id="10" name="Textfeld 9"/>
          <p:cNvSpPr txBox="1"/>
          <p:nvPr/>
        </p:nvSpPr>
        <p:spPr>
          <a:xfrm>
            <a:off x="3707462" y="3255754"/>
            <a:ext cx="4608954" cy="605294"/>
          </a:xfrm>
          <a:prstGeom prst="rect">
            <a:avLst/>
          </a:prstGeom>
          <a:noFill/>
        </p:spPr>
        <p:txBody>
          <a:bodyPr wrap="none" rtlCol="0">
            <a:spAutoFit/>
          </a:bodyPr>
          <a:lstStyle/>
          <a:p>
            <a:pPr marL="0" lvl="1">
              <a:lnSpc>
                <a:spcPts val="2000"/>
              </a:lnSpc>
            </a:pPr>
            <a:r>
              <a:rPr lang="de-DE" sz="1600" dirty="0" smtClean="0">
                <a:latin typeface="Verdana" pitchFamily="34" charset="0"/>
                <a:ea typeface="Verdana" pitchFamily="34" charset="0"/>
                <a:cs typeface="Verdana" pitchFamily="34" charset="0"/>
              </a:rPr>
              <a:t>auch Aufgaben zum Schlussfolgern bzw. </a:t>
            </a:r>
            <a:br>
              <a:rPr lang="de-DE" sz="1600" dirty="0" smtClean="0">
                <a:latin typeface="Verdana" pitchFamily="34" charset="0"/>
                <a:ea typeface="Verdana" pitchFamily="34" charset="0"/>
                <a:cs typeface="Verdana" pitchFamily="34" charset="0"/>
              </a:rPr>
            </a:br>
            <a:r>
              <a:rPr lang="de-DE" sz="1600" dirty="0" err="1" smtClean="0">
                <a:latin typeface="Verdana" pitchFamily="34" charset="0"/>
                <a:ea typeface="Verdana" pitchFamily="34" charset="0"/>
                <a:cs typeface="Verdana" pitchFamily="34" charset="0"/>
              </a:rPr>
              <a:t>Evidenzurteilen</a:t>
            </a:r>
            <a:r>
              <a:rPr lang="de-DE" sz="1600" dirty="0" smtClean="0">
                <a:latin typeface="Verdana" pitchFamily="34" charset="0"/>
                <a:ea typeface="Verdana" pitchFamily="34" charset="0"/>
                <a:cs typeface="Verdana" pitchFamily="34" charset="0"/>
              </a:rPr>
              <a:t> / zum </a:t>
            </a:r>
            <a:r>
              <a:rPr lang="de-DE" sz="1600" dirty="0" err="1" smtClean="0">
                <a:latin typeface="Verdana" pitchFamily="34" charset="0"/>
                <a:ea typeface="Verdana" pitchFamily="34" charset="0"/>
                <a:cs typeface="Verdana" pitchFamily="34" charset="0"/>
              </a:rPr>
              <a:t>naturwiss</a:t>
            </a:r>
            <a:r>
              <a:rPr lang="de-DE" sz="1600" dirty="0" smtClean="0">
                <a:latin typeface="Verdana" pitchFamily="34" charset="0"/>
                <a:ea typeface="Verdana" pitchFamily="34" charset="0"/>
                <a:cs typeface="Verdana" pitchFamily="34" charset="0"/>
              </a:rPr>
              <a:t>. Arbeiten:</a:t>
            </a:r>
            <a:endParaRPr lang="de-DE" sz="1600" i="1" dirty="0">
              <a:latin typeface="Verdana" pitchFamily="34" charset="0"/>
              <a:ea typeface="Verdana" pitchFamily="34" charset="0"/>
              <a:cs typeface="Verdana" pitchFamily="34" charset="0"/>
            </a:endParaRPr>
          </a:p>
        </p:txBody>
      </p:sp>
      <p:pic>
        <p:nvPicPr>
          <p:cNvPr id="58370" name="Picture 2"/>
          <p:cNvPicPr>
            <a:picLocks noChangeAspect="1" noChangeArrowheads="1"/>
          </p:cNvPicPr>
          <p:nvPr/>
        </p:nvPicPr>
        <p:blipFill>
          <a:blip r:embed="rId2" cstate="print"/>
          <a:srcRect/>
          <a:stretch>
            <a:fillRect/>
          </a:stretch>
        </p:blipFill>
        <p:spPr bwMode="auto">
          <a:xfrm>
            <a:off x="3779912" y="4005064"/>
            <a:ext cx="3623494" cy="2317930"/>
          </a:xfrm>
          <a:prstGeom prst="rect">
            <a:avLst/>
          </a:prstGeom>
          <a:noFill/>
          <a:ln w="9525">
            <a:noFill/>
            <a:miter lim="800000"/>
            <a:headEnd/>
            <a:tailEnd/>
          </a:ln>
          <a:effectLst>
            <a:outerShdw blurRad="165100" dist="38100" dir="2700000" sx="103000" sy="103000" algn="tl" rotWithShape="0">
              <a:prstClr val="black">
                <a:alpha val="40000"/>
              </a:prstClr>
            </a:outerShdw>
          </a:effectLst>
        </p:spPr>
      </p:pic>
      <p:pic>
        <p:nvPicPr>
          <p:cNvPr id="58371" name="Picture 3"/>
          <p:cNvPicPr>
            <a:picLocks noChangeAspect="1" noChangeArrowheads="1"/>
          </p:cNvPicPr>
          <p:nvPr/>
        </p:nvPicPr>
        <p:blipFill>
          <a:blip r:embed="rId3" cstate="print"/>
          <a:srcRect/>
          <a:stretch>
            <a:fillRect/>
          </a:stretch>
        </p:blipFill>
        <p:spPr bwMode="auto">
          <a:xfrm>
            <a:off x="611560" y="4872955"/>
            <a:ext cx="1400175" cy="1076325"/>
          </a:xfrm>
          <a:prstGeom prst="rect">
            <a:avLst/>
          </a:prstGeom>
          <a:noFill/>
          <a:ln w="9525">
            <a:noFill/>
            <a:miter lim="800000"/>
            <a:headEnd/>
            <a:tailEnd/>
          </a:ln>
        </p:spPr>
      </p:pic>
      <p:pic>
        <p:nvPicPr>
          <p:cNvPr id="11" name="Picture 2" descr="C:\Users\lutz\Desktop\exp_logo.jpg"/>
          <p:cNvPicPr>
            <a:picLocks noChangeAspect="1" noChangeArrowheads="1"/>
          </p:cNvPicPr>
          <p:nvPr/>
        </p:nvPicPr>
        <p:blipFill>
          <a:blip r:embed="rId4" cstate="print"/>
          <a:srcRect t="21106"/>
          <a:stretch>
            <a:fillRect/>
          </a:stretch>
        </p:blipFill>
        <p:spPr bwMode="auto">
          <a:xfrm>
            <a:off x="0" y="-27383"/>
            <a:ext cx="9144000" cy="1311644"/>
          </a:xfrm>
          <a:prstGeom prst="rect">
            <a:avLst/>
          </a:prstGeom>
          <a:noFill/>
        </p:spPr>
      </p:pic>
      <p:sp>
        <p:nvSpPr>
          <p:cNvPr id="12" name="Textfeld 11"/>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13"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par>
                                <p:cTn id="8" presetID="3" presetClass="entr" presetSubtype="10" fill="hold"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blinds(horizontal)">
                                      <p:cBhvr>
                                        <p:cTn id="10" dur="500"/>
                                        <p:tgtEl>
                                          <p:spTgt spid="583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58370"/>
                                        </p:tgtEl>
                                        <p:attrNameLst>
                                          <p:attrName>style.visibility</p:attrName>
                                        </p:attrNameLst>
                                      </p:cBhvr>
                                      <p:to>
                                        <p:strVal val="visible"/>
                                      </p:to>
                                    </p:set>
                                    <p:animEffect transition="in" filter="blinds(horizontal)">
                                      <p:cBhvr>
                                        <p:cTn id="28"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8"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1122325" y="1844824"/>
            <a:ext cx="3725059" cy="369332"/>
          </a:xfrm>
          <a:prstGeom prst="rect">
            <a:avLst/>
          </a:prstGeom>
          <a:noFill/>
        </p:spPr>
        <p:txBody>
          <a:bodyPr wrap="none" rtlCol="0">
            <a:spAutoFit/>
          </a:bodyPr>
          <a:lstStyle/>
          <a:p>
            <a:pPr algn="ctr"/>
            <a:r>
              <a:rPr lang="de-DE" dirty="0" smtClean="0">
                <a:latin typeface="Verdana" pitchFamily="34" charset="0"/>
                <a:ea typeface="Verdana" pitchFamily="34" charset="0"/>
                <a:cs typeface="Verdana" pitchFamily="34" charset="0"/>
              </a:rPr>
              <a:t>Noch deutlicher bei PISA 2006</a:t>
            </a:r>
            <a:endParaRPr lang="de-DE" dirty="0">
              <a:latin typeface="Verdana" pitchFamily="34" charset="0"/>
              <a:ea typeface="Verdana" pitchFamily="34" charset="0"/>
              <a:cs typeface="Verdana" pitchFamily="34" charset="0"/>
            </a:endParaRPr>
          </a:p>
        </p:txBody>
      </p:sp>
      <p:pic>
        <p:nvPicPr>
          <p:cNvPr id="59396" name="Picture 4"/>
          <p:cNvPicPr>
            <a:picLocks noChangeAspect="1" noChangeArrowheads="1"/>
          </p:cNvPicPr>
          <p:nvPr/>
        </p:nvPicPr>
        <p:blipFill>
          <a:blip r:embed="rId2" cstate="print"/>
          <a:srcRect/>
          <a:stretch>
            <a:fillRect/>
          </a:stretch>
        </p:blipFill>
        <p:spPr bwMode="auto">
          <a:xfrm>
            <a:off x="467544" y="4149080"/>
            <a:ext cx="1215355" cy="1728192"/>
          </a:xfrm>
          <a:prstGeom prst="rect">
            <a:avLst/>
          </a:prstGeom>
          <a:noFill/>
          <a:ln w="9525">
            <a:noFill/>
            <a:miter lim="800000"/>
            <a:headEnd/>
            <a:tailEnd/>
          </a:ln>
        </p:spPr>
      </p:pic>
      <p:pic>
        <p:nvPicPr>
          <p:cNvPr id="60418" name="Picture 2"/>
          <p:cNvPicPr>
            <a:picLocks noChangeAspect="1" noChangeArrowheads="1"/>
          </p:cNvPicPr>
          <p:nvPr/>
        </p:nvPicPr>
        <p:blipFill>
          <a:blip r:embed="rId3" cstate="print"/>
          <a:srcRect/>
          <a:stretch>
            <a:fillRect/>
          </a:stretch>
        </p:blipFill>
        <p:spPr bwMode="auto">
          <a:xfrm>
            <a:off x="1979712" y="2420888"/>
            <a:ext cx="3788842" cy="2631316"/>
          </a:xfrm>
          <a:prstGeom prst="rect">
            <a:avLst/>
          </a:prstGeom>
          <a:noFill/>
          <a:ln w="9525">
            <a:noFill/>
            <a:miter lim="800000"/>
            <a:headEnd/>
            <a:tailEnd/>
          </a:ln>
          <a:effectLst>
            <a:outerShdw blurRad="165100" dist="38100" dir="2700000" sx="103000" sy="103000" algn="tl" rotWithShape="0">
              <a:prstClr val="black">
                <a:alpha val="40000"/>
              </a:prstClr>
            </a:outerShdw>
          </a:effectLst>
        </p:spPr>
      </p:pic>
      <p:sp>
        <p:nvSpPr>
          <p:cNvPr id="11" name="Rechteck 10"/>
          <p:cNvSpPr/>
          <p:nvPr/>
        </p:nvSpPr>
        <p:spPr>
          <a:xfrm>
            <a:off x="5940152" y="1834946"/>
            <a:ext cx="2952328" cy="3970318"/>
          </a:xfrm>
          <a:prstGeom prst="rect">
            <a:avLst/>
          </a:prstGeom>
        </p:spPr>
        <p:txBody>
          <a:bodyPr wrap="square">
            <a:spAutoFit/>
          </a:bodyPr>
          <a:lstStyle/>
          <a:p>
            <a:pPr lvl="0"/>
            <a:r>
              <a:rPr lang="de-DE" sz="1200" b="1" dirty="0" smtClean="0">
                <a:solidFill>
                  <a:srgbClr val="000000"/>
                </a:solidFill>
                <a:latin typeface="Arial"/>
              </a:rPr>
              <a:t>Welche der folgenden Aussagen wird durch die Daten in der Abbildung gestützt?</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A </a:t>
            </a:r>
            <a:r>
              <a:rPr lang="de-DE" sz="1200" dirty="0" smtClean="0">
                <a:solidFill>
                  <a:srgbClr val="000000"/>
                </a:solidFill>
                <a:latin typeface="Arial"/>
              </a:rPr>
              <a:t>In einigen Ländern putzen die Menschen häufiger ihre Zähne als in anderen Ländern.</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B</a:t>
            </a:r>
            <a:r>
              <a:rPr lang="de-DE" sz="1200" dirty="0" smtClean="0">
                <a:solidFill>
                  <a:srgbClr val="000000"/>
                </a:solidFill>
                <a:latin typeface="Arial"/>
              </a:rPr>
              <a:t> Wenn man weniger als 20 Gramm Zucker pro Tag isst, dann bekommt man garantiert keine Karies.</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C</a:t>
            </a:r>
            <a:r>
              <a:rPr lang="de-DE" sz="1200" dirty="0" smtClean="0">
                <a:solidFill>
                  <a:srgbClr val="000000"/>
                </a:solidFill>
                <a:latin typeface="Arial"/>
              </a:rPr>
              <a:t> Je mehr Zucker die Menschen essen, desto wahrscheinlicher bekommen sie Karies.</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D</a:t>
            </a:r>
            <a:r>
              <a:rPr lang="de-DE" sz="1200" dirty="0" smtClean="0">
                <a:solidFill>
                  <a:srgbClr val="000000"/>
                </a:solidFill>
                <a:latin typeface="Arial"/>
              </a:rPr>
              <a:t> In den letzten Jahren ist die Karies-Rate in vielen Ländern gestiegen.</a:t>
            </a:r>
          </a:p>
          <a:p>
            <a:pPr lvl="0"/>
            <a:r>
              <a:rPr lang="de-DE" sz="1200" dirty="0" smtClean="0">
                <a:solidFill>
                  <a:srgbClr val="000000"/>
                </a:solidFill>
                <a:latin typeface="Arial"/>
              </a:rPr>
              <a:t/>
            </a:r>
            <a:br>
              <a:rPr lang="de-DE" sz="1200" dirty="0" smtClean="0">
                <a:solidFill>
                  <a:srgbClr val="000000"/>
                </a:solidFill>
                <a:latin typeface="Arial"/>
              </a:rPr>
            </a:br>
            <a:r>
              <a:rPr lang="de-DE" sz="1200" b="1" dirty="0" smtClean="0">
                <a:solidFill>
                  <a:srgbClr val="000000"/>
                </a:solidFill>
                <a:latin typeface="Arial"/>
              </a:rPr>
              <a:t>E</a:t>
            </a:r>
            <a:r>
              <a:rPr lang="de-DE" sz="1200" dirty="0" smtClean="0">
                <a:solidFill>
                  <a:srgbClr val="000000"/>
                </a:solidFill>
                <a:latin typeface="Arial"/>
              </a:rPr>
              <a:t> In den letzten Jahren ist der Konsum von Zucker in vielen Ländern gestiegen.</a:t>
            </a:r>
            <a:endParaRPr lang="de-DE" sz="1200" dirty="0">
              <a:solidFill>
                <a:srgbClr val="000000"/>
              </a:solidFill>
            </a:endParaRPr>
          </a:p>
        </p:txBody>
      </p:sp>
      <p:pic>
        <p:nvPicPr>
          <p:cNvPr id="12" name="Picture 2" descr="C:\Users\lutz\Desktop\exp_logo.jpg"/>
          <p:cNvPicPr>
            <a:picLocks noChangeAspect="1" noChangeArrowheads="1"/>
          </p:cNvPicPr>
          <p:nvPr/>
        </p:nvPicPr>
        <p:blipFill>
          <a:blip r:embed="rId4" cstate="print"/>
          <a:srcRect t="21106"/>
          <a:stretch>
            <a:fillRect/>
          </a:stretch>
        </p:blipFill>
        <p:spPr bwMode="auto">
          <a:xfrm>
            <a:off x="0" y="-27384"/>
            <a:ext cx="9144000" cy="1311644"/>
          </a:xfrm>
          <a:prstGeom prst="rect">
            <a:avLst/>
          </a:prstGeom>
          <a:noFill/>
        </p:spPr>
      </p:pic>
      <p:sp>
        <p:nvSpPr>
          <p:cNvPr id="13" name="Textfeld 12"/>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59396"/>
                                        </p:tgtEl>
                                        <p:attrNameLst>
                                          <p:attrName>style.visibility</p:attrName>
                                        </p:attrNameLst>
                                      </p:cBhvr>
                                      <p:to>
                                        <p:strVal val="visible"/>
                                      </p:to>
                                    </p:set>
                                    <p:animEffect transition="in" filter="blinds(horizontal)">
                                      <p:cBhvr>
                                        <p:cTn id="10" dur="500"/>
                                        <p:tgtEl>
                                          <p:spTgt spid="5939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0418"/>
                                        </p:tgtEl>
                                        <p:attrNameLst>
                                          <p:attrName>style.visibility</p:attrName>
                                        </p:attrNameLst>
                                      </p:cBhvr>
                                      <p:to>
                                        <p:strVal val="visible"/>
                                      </p:to>
                                    </p:set>
                                    <p:animEffect transition="in" filter="blinds(horizontal)">
                                      <p:cBhvr>
                                        <p:cTn id="18" dur="500"/>
                                        <p:tgtEl>
                                          <p:spTgt spid="604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linds(horizontal)">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linds(horizontal)">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blinds(horizontal)">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blinds(horizontal)">
                                      <p:cBhvr>
                                        <p:cTn id="38" dur="5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blinds(horizontal)">
                                      <p:cBhvr>
                                        <p:cTn id="4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83568" y="1340768"/>
            <a:ext cx="7918648" cy="915888"/>
          </a:xfrm>
        </p:spPr>
        <p:txBody>
          <a:bodyPr>
            <a:normAutofit/>
          </a:bodyPr>
          <a:lstStyle/>
          <a:p>
            <a:r>
              <a:rPr lang="de-DE" sz="2800" dirty="0" smtClean="0">
                <a:solidFill>
                  <a:srgbClr val="D6A300"/>
                </a:solidFill>
                <a:effectLst>
                  <a:outerShdw blurRad="38100" dist="38100" dir="2700000" algn="tl">
                    <a:srgbClr val="000000">
                      <a:alpha val="43137"/>
                    </a:srgbClr>
                  </a:outerShdw>
                </a:effectLst>
                <a:latin typeface="Verdana" pitchFamily="34" charset="0"/>
              </a:rPr>
              <a:t>Wann sind Aufgaben gute Aufgaben?</a:t>
            </a:r>
          </a:p>
        </p:txBody>
      </p:sp>
      <p:sp>
        <p:nvSpPr>
          <p:cNvPr id="11" name="Textfeld 10"/>
          <p:cNvSpPr txBox="1"/>
          <p:nvPr/>
        </p:nvSpPr>
        <p:spPr>
          <a:xfrm>
            <a:off x="1436956" y="2266994"/>
            <a:ext cx="6087372" cy="3970318"/>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günstig: aus einem Kontext heraus entwickelt</a:t>
            </a:r>
            <a:br>
              <a:rPr lang="de-DE" sz="16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(vgl. Chemie / Physik / Biologie im Kontext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sowie die Konstruktion von PISA-Aufgaben)</a:t>
            </a:r>
          </a:p>
          <a:p>
            <a:endParaRPr lang="de-DE" sz="12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günstig: eher offen als geschlossen </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(kann sich auf Ergebnisse beziehen wie auch auf die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Lösungswege)</a:t>
            </a:r>
          </a:p>
          <a:p>
            <a:endParaRPr lang="de-DE" sz="12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günstig: selbstdifferenzierend</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(spricht unterschiedliche Fähigkeitsniveaus; kann mit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unterschiedlicher  fachlicher Vertiefung gelöst werden)</a:t>
            </a:r>
          </a:p>
          <a:p>
            <a:endParaRPr lang="de-DE" sz="12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günstig: unterstützt Kooperation und Kommunikation</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(weitgehend unabhängig von der konkreten Aufgabe;</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aber eine Frage der Formulierung)</a:t>
            </a:r>
          </a:p>
          <a:p>
            <a:endParaRPr lang="de-DE" sz="1200" dirty="0" smtClean="0">
              <a:latin typeface="Verdana" pitchFamily="34" charset="0"/>
              <a:ea typeface="Verdana" pitchFamily="34" charset="0"/>
              <a:cs typeface="Verdana" pitchFamily="34" charset="0"/>
            </a:endParaRPr>
          </a:p>
          <a:p>
            <a:r>
              <a:rPr lang="de-DE" sz="1600" dirty="0" smtClean="0">
                <a:latin typeface="Verdana" pitchFamily="34" charset="0"/>
                <a:ea typeface="Verdana" pitchFamily="34" charset="0"/>
                <a:cs typeface="Verdana" pitchFamily="34" charset="0"/>
              </a:rPr>
              <a:t>günstig: aktiviert Vorwissen / ist kognitiv herausfordernd</a:t>
            </a:r>
            <a:r>
              <a:rPr lang="de-DE" sz="1200" dirty="0" smtClean="0">
                <a:latin typeface="Verdana" pitchFamily="34" charset="0"/>
                <a:ea typeface="Verdana" pitchFamily="34" charset="0"/>
                <a:cs typeface="Verdana" pitchFamily="34" charset="0"/>
              </a:rPr>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(anspruchsvolle Fragestellungen lösbar wenn Hilfen </a:t>
            </a:r>
            <a:br>
              <a:rPr lang="de-DE" sz="1200" dirty="0" smtClean="0">
                <a:latin typeface="Verdana" pitchFamily="34" charset="0"/>
                <a:ea typeface="Verdana" pitchFamily="34" charset="0"/>
                <a:cs typeface="Verdana" pitchFamily="34" charset="0"/>
              </a:rPr>
            </a:br>
            <a:r>
              <a:rPr lang="de-DE" sz="1200" dirty="0" smtClean="0">
                <a:latin typeface="Verdana" pitchFamily="34" charset="0"/>
                <a:ea typeface="Verdana" pitchFamily="34" charset="0"/>
                <a:cs typeface="Verdana" pitchFamily="34" charset="0"/>
              </a:rPr>
              <a:t>angeboten werden)</a:t>
            </a:r>
            <a:endParaRPr lang="de-DE" sz="1400" dirty="0">
              <a:latin typeface="Verdana" pitchFamily="34" charset="0"/>
              <a:ea typeface="Verdana" pitchFamily="34" charset="0"/>
              <a:cs typeface="Verdana" pitchFamily="34" charset="0"/>
            </a:endParaRPr>
          </a:p>
        </p:txBody>
      </p:sp>
      <p:pic>
        <p:nvPicPr>
          <p:cNvPr id="6" name="Picture 2" descr="C:\Users\lutz\Desktop\exp_logo.jpg"/>
          <p:cNvPicPr>
            <a:picLocks noChangeAspect="1" noChangeArrowheads="1"/>
          </p:cNvPicPr>
          <p:nvPr/>
        </p:nvPicPr>
        <p:blipFill>
          <a:blip r:embed="rId2" cstate="print"/>
          <a:srcRect t="21106"/>
          <a:stretch>
            <a:fillRect/>
          </a:stretch>
        </p:blipFill>
        <p:spPr bwMode="auto">
          <a:xfrm>
            <a:off x="0" y="-27384"/>
            <a:ext cx="9144000" cy="1311644"/>
          </a:xfrm>
          <a:prstGeom prst="rect">
            <a:avLst/>
          </a:prstGeom>
          <a:noFill/>
        </p:spPr>
      </p:pic>
      <p:sp>
        <p:nvSpPr>
          <p:cNvPr id="8" name="Textfeld 7"/>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linds(horizontal)">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987824" y="1445568"/>
            <a:ext cx="5904656" cy="903312"/>
          </a:xfrm>
        </p:spPr>
        <p:txBody>
          <a:bodyPr rtlCol="0">
            <a:normAutofit/>
          </a:bodyPr>
          <a:lstStyle/>
          <a:p>
            <a:pPr eaLnBrk="1" fontAlgn="auto" hangingPunct="1">
              <a:spcAft>
                <a:spcPts val="0"/>
              </a:spcAft>
              <a:defRPr/>
            </a:pPr>
            <a:r>
              <a:rPr lang="de-DE" sz="2600" dirty="0" smtClean="0">
                <a:solidFill>
                  <a:schemeClr val="tx1"/>
                </a:solidFill>
                <a:latin typeface="Verdana" pitchFamily="34" charset="0"/>
                <a:ea typeface="Verdana" pitchFamily="34" charset="0"/>
                <a:cs typeface="Verdana" pitchFamily="34" charset="0"/>
              </a:rPr>
              <a:t>LEV VYGOTSKI (1896-1934)</a:t>
            </a:r>
          </a:p>
        </p:txBody>
      </p:sp>
      <p:sp>
        <p:nvSpPr>
          <p:cNvPr id="18435" name="Rectangle 3"/>
          <p:cNvSpPr>
            <a:spLocks noGrp="1" noChangeArrowheads="1"/>
          </p:cNvSpPr>
          <p:nvPr>
            <p:ph type="body" idx="1"/>
          </p:nvPr>
        </p:nvSpPr>
        <p:spPr>
          <a:xfrm>
            <a:off x="3200400" y="2315344"/>
            <a:ext cx="5334000" cy="609600"/>
          </a:xfrm>
        </p:spPr>
        <p:txBody>
          <a:bodyPr>
            <a:normAutofit fontScale="92500"/>
          </a:bodyPr>
          <a:lstStyle/>
          <a:p>
            <a:pPr eaLnBrk="1" hangingPunct="1">
              <a:buFontTx/>
              <a:buNone/>
            </a:pPr>
            <a:r>
              <a:rPr lang="de-DE" sz="2600" dirty="0" smtClean="0">
                <a:latin typeface="Verdana" pitchFamily="34" charset="0"/>
                <a:ea typeface="Verdana" pitchFamily="34" charset="0"/>
                <a:cs typeface="Verdana" pitchFamily="34" charset="0"/>
              </a:rPr>
              <a:t>Zone der proximalen Entwicklung</a:t>
            </a:r>
          </a:p>
        </p:txBody>
      </p:sp>
      <p:pic>
        <p:nvPicPr>
          <p:cNvPr id="29700" name="Picture 5"/>
          <p:cNvPicPr>
            <a:picLocks noChangeAspect="1" noChangeArrowheads="1"/>
          </p:cNvPicPr>
          <p:nvPr/>
        </p:nvPicPr>
        <p:blipFill>
          <a:blip r:embed="rId2" cstate="print"/>
          <a:srcRect/>
          <a:stretch>
            <a:fillRect/>
          </a:stretch>
        </p:blipFill>
        <p:spPr bwMode="auto">
          <a:xfrm>
            <a:off x="838200" y="1752600"/>
            <a:ext cx="2065338" cy="2566988"/>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2362200" y="3303588"/>
            <a:ext cx="6408738" cy="2411412"/>
          </a:xfrm>
          <a:prstGeom prst="rect">
            <a:avLst/>
          </a:prstGeom>
          <a:noFill/>
          <a:ln w="9525">
            <a:noFill/>
            <a:miter lim="800000"/>
            <a:headEnd/>
            <a:tailEnd/>
          </a:ln>
        </p:spPr>
      </p:pic>
      <p:pic>
        <p:nvPicPr>
          <p:cNvPr id="8" name="Picture 2" descr="C:\Users\lutz\Desktop\exp_logo.jpg"/>
          <p:cNvPicPr>
            <a:picLocks noChangeAspect="1" noChangeArrowheads="1"/>
          </p:cNvPicPr>
          <p:nvPr/>
        </p:nvPicPr>
        <p:blipFill>
          <a:blip r:embed="rId4" cstate="print"/>
          <a:srcRect t="21106"/>
          <a:stretch>
            <a:fillRect/>
          </a:stretch>
        </p:blipFill>
        <p:spPr bwMode="auto">
          <a:xfrm>
            <a:off x="0" y="-27384"/>
            <a:ext cx="9144000" cy="1311644"/>
          </a:xfrm>
          <a:prstGeom prst="rect">
            <a:avLst/>
          </a:prstGeom>
          <a:noFill/>
        </p:spPr>
      </p:pic>
      <p:sp>
        <p:nvSpPr>
          <p:cNvPr id="10" name="Textfeld 9"/>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9"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11560" y="1124744"/>
            <a:ext cx="7918648" cy="576064"/>
          </a:xfrm>
        </p:spPr>
        <p:txBody>
          <a:bodyPr>
            <a:normAutofit/>
          </a:bodyPr>
          <a:lstStyle/>
          <a:p>
            <a:r>
              <a:rPr lang="de-DE" sz="2400" dirty="0" smtClean="0">
                <a:solidFill>
                  <a:schemeClr val="tx1"/>
                </a:solidFill>
                <a:latin typeface="Verdana" pitchFamily="34" charset="0"/>
              </a:rPr>
              <a:t>Ein (altes) Beispiel aus der SINUS-Arbeit</a:t>
            </a:r>
          </a:p>
        </p:txBody>
      </p:sp>
      <p:pic>
        <p:nvPicPr>
          <p:cNvPr id="8" name="Picture 3" descr="wasser"/>
          <p:cNvPicPr>
            <a:picLocks noChangeAspect="1" noChangeArrowheads="1"/>
          </p:cNvPicPr>
          <p:nvPr/>
        </p:nvPicPr>
        <p:blipFill>
          <a:blip r:embed="rId2" cstate="print"/>
          <a:srcRect l="52297"/>
          <a:stretch>
            <a:fillRect/>
          </a:stretch>
        </p:blipFill>
        <p:spPr bwMode="auto">
          <a:xfrm>
            <a:off x="5144739" y="1951062"/>
            <a:ext cx="2955653" cy="4286250"/>
          </a:xfrm>
          <a:prstGeom prst="rect">
            <a:avLst/>
          </a:prstGeom>
          <a:noFill/>
          <a:ln w="9525">
            <a:noFill/>
            <a:miter lim="800000"/>
            <a:headEnd/>
            <a:tailEnd/>
          </a:ln>
        </p:spPr>
      </p:pic>
      <p:sp>
        <p:nvSpPr>
          <p:cNvPr id="10" name="Textfeld 9"/>
          <p:cNvSpPr txBox="1"/>
          <p:nvPr/>
        </p:nvSpPr>
        <p:spPr>
          <a:xfrm>
            <a:off x="755576" y="2060848"/>
            <a:ext cx="3941614" cy="3139321"/>
          </a:xfrm>
          <a:prstGeom prst="rect">
            <a:avLst/>
          </a:prstGeom>
          <a:solidFill>
            <a:srgbClr val="FFC000"/>
          </a:solidFill>
        </p:spPr>
        <p:txBody>
          <a:bodyPr wrap="square">
            <a:spAutoFit/>
          </a:bodyPr>
          <a:lstStyle/>
          <a:p>
            <a:pPr algn="ctr">
              <a:defRPr/>
            </a:pPr>
            <a:r>
              <a:rPr lang="de-DE" sz="1800" dirty="0">
                <a:latin typeface="Arial" charset="0"/>
              </a:rPr>
              <a:t>Entwickelt  eine Reihe von Experimenten, </a:t>
            </a:r>
            <a:r>
              <a:rPr lang="de-DE" sz="1800" dirty="0" smtClean="0">
                <a:latin typeface="Arial" charset="0"/>
              </a:rPr>
              <a:t>mit </a:t>
            </a:r>
            <a:r>
              <a:rPr lang="de-DE" sz="1800" dirty="0">
                <a:latin typeface="Arial" charset="0"/>
              </a:rPr>
              <a:t>denen ihr die Aggregatzustände des </a:t>
            </a:r>
            <a:br>
              <a:rPr lang="de-DE" sz="1800" dirty="0">
                <a:latin typeface="Arial" charset="0"/>
              </a:rPr>
            </a:br>
            <a:r>
              <a:rPr lang="de-DE" sz="1800" dirty="0">
                <a:latin typeface="Arial" charset="0"/>
              </a:rPr>
              <a:t>Wassers und die Übergänge </a:t>
            </a:r>
            <a:r>
              <a:rPr lang="de-DE" sz="1800" dirty="0" smtClean="0">
                <a:latin typeface="Arial" charset="0"/>
              </a:rPr>
              <a:t>dazwischen darstellen </a:t>
            </a:r>
            <a:r>
              <a:rPr lang="de-DE" sz="1800" dirty="0">
                <a:latin typeface="Arial" charset="0"/>
              </a:rPr>
              <a:t>könnt.</a:t>
            </a:r>
          </a:p>
          <a:p>
            <a:pPr>
              <a:defRPr/>
            </a:pPr>
            <a:endParaRPr lang="de-DE" sz="1800" dirty="0">
              <a:latin typeface="Arial" charset="0"/>
            </a:endParaRPr>
          </a:p>
          <a:p>
            <a:pPr algn="ctr">
              <a:defRPr/>
            </a:pPr>
            <a:r>
              <a:rPr lang="de-DE" sz="1800" dirty="0">
                <a:latin typeface="Arial" charset="0"/>
              </a:rPr>
              <a:t>Fertigt eine Anleitung für diese </a:t>
            </a:r>
            <a:r>
              <a:rPr lang="de-DE" sz="1800" dirty="0" smtClean="0">
                <a:latin typeface="Arial" charset="0"/>
              </a:rPr>
              <a:t>Experimente an</a:t>
            </a:r>
            <a:r>
              <a:rPr lang="de-DE" sz="1800" dirty="0">
                <a:latin typeface="Arial" charset="0"/>
              </a:rPr>
              <a:t>, nach denen eine andere Gruppe sie </a:t>
            </a:r>
            <a:r>
              <a:rPr lang="de-DE" sz="1800" dirty="0" smtClean="0">
                <a:latin typeface="Arial" charset="0"/>
              </a:rPr>
              <a:t>durchführen </a:t>
            </a:r>
            <a:r>
              <a:rPr lang="de-DE" sz="1800" dirty="0">
                <a:latin typeface="Arial" charset="0"/>
              </a:rPr>
              <a:t>kann. Erläutert zusätzlich durch</a:t>
            </a:r>
            <a:br>
              <a:rPr lang="de-DE" sz="1800" dirty="0">
                <a:latin typeface="Arial" charset="0"/>
              </a:rPr>
            </a:br>
            <a:r>
              <a:rPr lang="de-DE" sz="1800" dirty="0">
                <a:latin typeface="Arial" charset="0"/>
              </a:rPr>
              <a:t>eine Skizze.</a:t>
            </a:r>
          </a:p>
        </p:txBody>
      </p:sp>
      <p:pic>
        <p:nvPicPr>
          <p:cNvPr id="11" name="Picture 2" descr="C:\Users\lutz\Desktop\exp_logo.jpg"/>
          <p:cNvPicPr>
            <a:picLocks noChangeAspect="1" noChangeArrowheads="1"/>
          </p:cNvPicPr>
          <p:nvPr/>
        </p:nvPicPr>
        <p:blipFill>
          <a:blip r:embed="rId3" cstate="print"/>
          <a:srcRect t="21106"/>
          <a:stretch>
            <a:fillRect/>
          </a:stretch>
        </p:blipFill>
        <p:spPr bwMode="auto">
          <a:xfrm>
            <a:off x="0" y="-27384"/>
            <a:ext cx="9144000" cy="1311644"/>
          </a:xfrm>
          <a:prstGeom prst="rect">
            <a:avLst/>
          </a:prstGeom>
          <a:noFill/>
        </p:spPr>
      </p:pic>
      <p:sp>
        <p:nvSpPr>
          <p:cNvPr id="13" name="Textfeld 12"/>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pic>
        <p:nvPicPr>
          <p:cNvPr id="14" name="Picture 2"/>
          <p:cNvPicPr>
            <a:picLocks noChangeAspect="1" noChangeArrowheads="1"/>
          </p:cNvPicPr>
          <p:nvPr/>
        </p:nvPicPr>
        <p:blipFill>
          <a:blip r:embed="rId4" cstate="print"/>
          <a:srcRect/>
          <a:stretch>
            <a:fillRect/>
          </a:stretch>
        </p:blipFill>
        <p:spPr bwMode="auto">
          <a:xfrm>
            <a:off x="4788024" y="1988840"/>
            <a:ext cx="3970426" cy="3168352"/>
          </a:xfrm>
          <a:prstGeom prst="rect">
            <a:avLst/>
          </a:prstGeom>
          <a:noFill/>
          <a:ln w="9525">
            <a:noFill/>
            <a:miter lim="800000"/>
            <a:headEnd/>
            <a:tailEnd/>
          </a:ln>
        </p:spPr>
      </p:pic>
      <p:sp>
        <p:nvSpPr>
          <p:cNvPr id="9"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868144" y="1988840"/>
            <a:ext cx="1428750" cy="1514475"/>
          </a:xfrm>
          <a:prstGeom prst="rect">
            <a:avLst/>
          </a:prstGeom>
          <a:noFill/>
          <a:ln w="9525">
            <a:noFill/>
            <a:miter lim="800000"/>
            <a:headEnd/>
            <a:tailEnd/>
          </a:ln>
        </p:spPr>
      </p:pic>
      <p:sp>
        <p:nvSpPr>
          <p:cNvPr id="6" name="Abgerundetes Rechteck 5"/>
          <p:cNvSpPr/>
          <p:nvPr/>
        </p:nvSpPr>
        <p:spPr>
          <a:xfrm>
            <a:off x="5364088" y="1772816"/>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1</a:t>
            </a:r>
            <a:endParaRPr lang="de-DE" b="1" dirty="0">
              <a:effectLst>
                <a:outerShdw blurRad="38100" dist="38100" dir="2700000" algn="tl">
                  <a:srgbClr val="000000">
                    <a:alpha val="43137"/>
                  </a:srgbClr>
                </a:outerShdw>
              </a:effectLst>
            </a:endParaRPr>
          </a:p>
        </p:txBody>
      </p:sp>
      <p:sp>
        <p:nvSpPr>
          <p:cNvPr id="7" name="Abgerundetes Rechteck 6"/>
          <p:cNvSpPr/>
          <p:nvPr/>
        </p:nvSpPr>
        <p:spPr>
          <a:xfrm>
            <a:off x="6372200" y="1484784"/>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2</a:t>
            </a:r>
            <a:endParaRPr lang="de-DE" b="1" dirty="0">
              <a:effectLst>
                <a:outerShdw blurRad="38100" dist="38100" dir="2700000" algn="tl">
                  <a:srgbClr val="000000">
                    <a:alpha val="43137"/>
                  </a:srgbClr>
                </a:outerShdw>
              </a:effectLst>
            </a:endParaRPr>
          </a:p>
        </p:txBody>
      </p:sp>
      <p:sp>
        <p:nvSpPr>
          <p:cNvPr id="8" name="Abgerundetes Rechteck 7"/>
          <p:cNvSpPr/>
          <p:nvPr/>
        </p:nvSpPr>
        <p:spPr>
          <a:xfrm>
            <a:off x="7236296" y="1988840"/>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3</a:t>
            </a:r>
            <a:endParaRPr lang="de-DE" sz="3200" dirty="0"/>
          </a:p>
        </p:txBody>
      </p:sp>
      <p:sp>
        <p:nvSpPr>
          <p:cNvPr id="9" name="Abgerundetes Rechteck 8"/>
          <p:cNvSpPr/>
          <p:nvPr/>
        </p:nvSpPr>
        <p:spPr>
          <a:xfrm>
            <a:off x="7308304" y="2780928"/>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4</a:t>
            </a:r>
            <a:endParaRPr lang="de-DE" sz="3200" dirty="0"/>
          </a:p>
        </p:txBody>
      </p:sp>
      <p:sp>
        <p:nvSpPr>
          <p:cNvPr id="10" name="Abgerundetes Rechteck 9"/>
          <p:cNvSpPr/>
          <p:nvPr/>
        </p:nvSpPr>
        <p:spPr>
          <a:xfrm>
            <a:off x="6660232" y="3429000"/>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5</a:t>
            </a:r>
            <a:endParaRPr lang="de-DE" sz="3200" dirty="0"/>
          </a:p>
        </p:txBody>
      </p:sp>
      <p:sp>
        <p:nvSpPr>
          <p:cNvPr id="11" name="Abgerundetes Rechteck 10"/>
          <p:cNvSpPr/>
          <p:nvPr/>
        </p:nvSpPr>
        <p:spPr>
          <a:xfrm>
            <a:off x="5508104" y="3356992"/>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6</a:t>
            </a:r>
            <a:endParaRPr lang="de-DE" sz="3200" dirty="0"/>
          </a:p>
        </p:txBody>
      </p:sp>
      <p:sp>
        <p:nvSpPr>
          <p:cNvPr id="13" name="Textfeld 12"/>
          <p:cNvSpPr txBox="1"/>
          <p:nvPr/>
        </p:nvSpPr>
        <p:spPr>
          <a:xfrm>
            <a:off x="849385" y="1268760"/>
            <a:ext cx="4680192" cy="523220"/>
          </a:xfrm>
          <a:prstGeom prst="rect">
            <a:avLst/>
          </a:prstGeom>
          <a:noFill/>
        </p:spPr>
        <p:txBody>
          <a:bodyPr wrap="none" rtlCol="0">
            <a:spAutoFit/>
          </a:bodyPr>
          <a:lstStyle/>
          <a:p>
            <a:r>
              <a:rPr lang="de-DE" sz="2800" b="1" dirty="0" smtClean="0"/>
              <a:t>Lernen an Stationen </a:t>
            </a:r>
            <a:r>
              <a:rPr lang="de-DE" sz="2800" dirty="0" smtClean="0"/>
              <a:t>„</a:t>
            </a:r>
            <a:r>
              <a:rPr lang="de-DE" sz="2800" b="1" dirty="0" smtClean="0"/>
              <a:t>Energie“</a:t>
            </a:r>
            <a:endParaRPr lang="de-DE" sz="2000" b="1" dirty="0" smtClean="0"/>
          </a:p>
        </p:txBody>
      </p:sp>
      <p:sp>
        <p:nvSpPr>
          <p:cNvPr id="15" name="Abgerundetes Rechteck 14"/>
          <p:cNvSpPr/>
          <p:nvPr/>
        </p:nvSpPr>
        <p:spPr>
          <a:xfrm>
            <a:off x="5148064" y="2636912"/>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7</a:t>
            </a:r>
            <a:endParaRPr lang="de-DE" sz="3200" dirty="0"/>
          </a:p>
        </p:txBody>
      </p:sp>
      <p:grpSp>
        <p:nvGrpSpPr>
          <p:cNvPr id="18"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sp>
        <p:nvSpPr>
          <p:cNvPr id="21" name="Inhaltsplatzhalter 11"/>
          <p:cNvSpPr>
            <a:spLocks noGrp="1"/>
          </p:cNvSpPr>
          <p:nvPr>
            <p:ph idx="1"/>
          </p:nvPr>
        </p:nvSpPr>
        <p:spPr>
          <a:xfrm>
            <a:off x="961256" y="2132856"/>
            <a:ext cx="3754760" cy="3993307"/>
          </a:xfrm>
        </p:spPr>
        <p:txBody>
          <a:bodyPr>
            <a:normAutofit fontScale="92500"/>
          </a:bodyPr>
          <a:lstStyle/>
          <a:p>
            <a:pPr>
              <a:buNone/>
            </a:pPr>
            <a:r>
              <a:rPr lang="de-DE" sz="2400" b="1" dirty="0" smtClean="0"/>
              <a:t>Experimentelle Stationen</a:t>
            </a:r>
          </a:p>
          <a:p>
            <a:r>
              <a:rPr lang="de-DE" sz="2400" b="1" dirty="0" smtClean="0">
                <a:solidFill>
                  <a:schemeClr val="accent6">
                    <a:lumMod val="50000"/>
                  </a:schemeClr>
                </a:solidFill>
              </a:rPr>
              <a:t>Station 1</a:t>
            </a:r>
            <a:r>
              <a:rPr lang="de-DE" sz="2400" dirty="0" smtClean="0"/>
              <a:t/>
            </a:r>
            <a:br>
              <a:rPr lang="de-DE" sz="2400" dirty="0" smtClean="0"/>
            </a:br>
            <a:r>
              <a:rPr lang="de-DE" sz="2400" dirty="0" smtClean="0"/>
              <a:t>Wir speichern Wärme</a:t>
            </a:r>
          </a:p>
          <a:p>
            <a:r>
              <a:rPr lang="de-DE" sz="2400" b="1" dirty="0" smtClean="0">
                <a:solidFill>
                  <a:schemeClr val="accent6">
                    <a:lumMod val="50000"/>
                  </a:schemeClr>
                </a:solidFill>
              </a:rPr>
              <a:t>Station 2</a:t>
            </a:r>
            <a:r>
              <a:rPr lang="de-DE" sz="2400" dirty="0" smtClean="0"/>
              <a:t/>
            </a:r>
            <a:br>
              <a:rPr lang="de-DE" sz="2400" dirty="0" smtClean="0"/>
            </a:br>
            <a:r>
              <a:rPr lang="de-DE" sz="2400" dirty="0" smtClean="0"/>
              <a:t>Wasser als Wärmespeicher</a:t>
            </a:r>
          </a:p>
          <a:p>
            <a:r>
              <a:rPr lang="de-DE" sz="2400" b="1" dirty="0" smtClean="0">
                <a:solidFill>
                  <a:schemeClr val="accent6">
                    <a:lumMod val="50000"/>
                  </a:schemeClr>
                </a:solidFill>
              </a:rPr>
              <a:t>Station 3</a:t>
            </a:r>
            <a:r>
              <a:rPr lang="de-DE" sz="2400" dirty="0" smtClean="0"/>
              <a:t/>
            </a:r>
            <a:br>
              <a:rPr lang="de-DE" sz="2400" dirty="0" smtClean="0"/>
            </a:br>
            <a:r>
              <a:rPr lang="de-DE" sz="2400" dirty="0" smtClean="0"/>
              <a:t>Das Wärmekissen/</a:t>
            </a:r>
            <a:r>
              <a:rPr lang="de-DE" sz="2400" dirty="0" err="1" smtClean="0"/>
              <a:t>Heatpack</a:t>
            </a:r>
            <a:endParaRPr lang="de-DE" sz="2400" dirty="0" smtClean="0"/>
          </a:p>
          <a:p>
            <a:r>
              <a:rPr lang="de-DE" sz="2400" b="1" dirty="0" smtClean="0">
                <a:solidFill>
                  <a:schemeClr val="accent6">
                    <a:lumMod val="50000"/>
                  </a:schemeClr>
                </a:solidFill>
              </a:rPr>
              <a:t>Station 4</a:t>
            </a:r>
            <a:r>
              <a:rPr lang="de-DE" sz="2400" dirty="0" smtClean="0"/>
              <a:t/>
            </a:r>
            <a:br>
              <a:rPr lang="de-DE" sz="2400" dirty="0" smtClean="0"/>
            </a:br>
            <a:r>
              <a:rPr lang="de-DE" sz="2400" dirty="0" smtClean="0"/>
              <a:t>Wie das Wärmekissen/ </a:t>
            </a:r>
            <a:r>
              <a:rPr lang="de-DE" sz="2400" dirty="0" err="1" smtClean="0"/>
              <a:t>Heatpack</a:t>
            </a:r>
            <a:r>
              <a:rPr lang="de-DE" sz="2400" dirty="0" smtClean="0"/>
              <a:t> funktioniert</a:t>
            </a:r>
          </a:p>
        </p:txBody>
      </p:sp>
      <p:sp>
        <p:nvSpPr>
          <p:cNvPr id="1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blinds(horizontal)">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linds(horizont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blinds(horizontal)">
                                      <p:cBhvr>
                                        <p:cTn id="17" dur="500"/>
                                        <p:tgtEl>
                                          <p:spTgt spid="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blinds(horizontal)">
                                      <p:cBhvr>
                                        <p:cTn id="2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755576" y="1340768"/>
            <a:ext cx="7772400" cy="576064"/>
          </a:xfrm>
        </p:spPr>
        <p:txBody>
          <a:bodyPr/>
          <a:lstStyle/>
          <a:p>
            <a:pPr>
              <a:buNone/>
            </a:pPr>
            <a:r>
              <a:rPr lang="de-DE" sz="2000" dirty="0" smtClean="0">
                <a:latin typeface="Verdana" pitchFamily="34" charset="0"/>
              </a:rPr>
              <a:t>Für die Konstruktion von Aufgaben generell gilt:</a:t>
            </a:r>
          </a:p>
        </p:txBody>
      </p:sp>
      <p:sp>
        <p:nvSpPr>
          <p:cNvPr id="6" name="Rechteck 5"/>
          <p:cNvSpPr/>
          <p:nvPr/>
        </p:nvSpPr>
        <p:spPr>
          <a:xfrm>
            <a:off x="755576" y="1988840"/>
            <a:ext cx="7128792" cy="2554545"/>
          </a:xfrm>
          <a:prstGeom prst="rect">
            <a:avLst/>
          </a:prstGeom>
          <a:solidFill>
            <a:srgbClr val="FFC000"/>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Gut funktionieren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Reorganisation und Strukturierung von Wissen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Akzentuierung von naturwissenschaftlichem Arbeiten</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(auch: Vorbereitung, Auswertung, Bewertung von Ergebnissen)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Variation von Experimenten (Analogie-Konstruktion)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Schlussfolgerndes Verknüpfen</a:t>
            </a:r>
          </a:p>
        </p:txBody>
      </p:sp>
      <p:sp>
        <p:nvSpPr>
          <p:cNvPr id="8" name="Rechteck 7"/>
          <p:cNvSpPr/>
          <p:nvPr/>
        </p:nvSpPr>
        <p:spPr>
          <a:xfrm>
            <a:off x="1475656" y="4668232"/>
            <a:ext cx="7128792" cy="1785104"/>
          </a:xfrm>
          <a:prstGeom prst="rect">
            <a:avLst/>
          </a:prstGeom>
          <a:solidFill>
            <a:srgbClr val="FFFF66"/>
          </a:solidFill>
          <a:effectLst>
            <a:outerShdw blurRad="63500" sx="102000" sy="102000" algn="ctr" rotWithShape="0">
              <a:prstClr val="black">
                <a:alpha val="40000"/>
              </a:prstClr>
            </a:outerShdw>
          </a:effectLst>
        </p:spPr>
        <p:txBody>
          <a:bodyPr wrap="square">
            <a:spAutoFit/>
          </a:bodyPr>
          <a:lstStyle/>
          <a:p>
            <a:pPr marL="177800" indent="-177800">
              <a:spcAft>
                <a:spcPts val="600"/>
              </a:spcAft>
            </a:pPr>
            <a:r>
              <a:rPr lang="de-DE" sz="2000" dirty="0" smtClean="0">
                <a:latin typeface="Verdana" pitchFamily="34" charset="0"/>
                <a:ea typeface="Verdana" pitchFamily="34" charset="0"/>
                <a:cs typeface="Verdana" pitchFamily="34" charset="0"/>
              </a:rPr>
              <a:t>-	Den Aufgabenstamm zur Steuerung des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Schwierigkeitsgrades nutzen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Das notwendige Vorwissen klären</a:t>
            </a:r>
          </a:p>
          <a:p>
            <a:pPr marL="177800" indent="-177800">
              <a:spcAft>
                <a:spcPts val="600"/>
              </a:spcAft>
              <a:buFontTx/>
              <a:buChar char="-"/>
            </a:pPr>
            <a:r>
              <a:rPr lang="de-DE" sz="2000" dirty="0" smtClean="0">
                <a:latin typeface="Verdana" pitchFamily="34" charset="0"/>
                <a:ea typeface="Verdana" pitchFamily="34" charset="0"/>
                <a:cs typeface="Verdana" pitchFamily="34" charset="0"/>
              </a:rPr>
              <a:t>Hilfen gestalten / Impulse zur Lösung entsprechend den Erfordernissen der jeweiligen Lerngruppe</a:t>
            </a:r>
          </a:p>
        </p:txBody>
      </p:sp>
      <p:pic>
        <p:nvPicPr>
          <p:cNvPr id="11" name="Picture 2" descr="C:\Users\lutz\Desktop\exp_logo.jpg"/>
          <p:cNvPicPr>
            <a:picLocks noChangeAspect="1" noChangeArrowheads="1"/>
          </p:cNvPicPr>
          <p:nvPr/>
        </p:nvPicPr>
        <p:blipFill>
          <a:blip r:embed="rId2" cstate="print"/>
          <a:srcRect t="21106"/>
          <a:stretch>
            <a:fillRect/>
          </a:stretch>
        </p:blipFill>
        <p:spPr bwMode="auto">
          <a:xfrm>
            <a:off x="0" y="-27384"/>
            <a:ext cx="9144000" cy="1311644"/>
          </a:xfrm>
          <a:prstGeom prst="rect">
            <a:avLst/>
          </a:prstGeom>
          <a:noFill/>
        </p:spPr>
      </p:pic>
      <p:sp>
        <p:nvSpPr>
          <p:cNvPr id="12" name="Textfeld 11"/>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en-US" sz="2400" b="1" dirty="0" err="1" smtClean="0">
                <a:solidFill>
                  <a:schemeClr val="accent2">
                    <a:lumMod val="75000"/>
                  </a:schemeClr>
                </a:solidFill>
              </a:rPr>
              <a:t>Weitere</a:t>
            </a:r>
            <a:r>
              <a:rPr lang="en-US" sz="2400" b="1" dirty="0" smtClean="0">
                <a:solidFill>
                  <a:schemeClr val="accent2">
                    <a:lumMod val="75000"/>
                  </a:schemeClr>
                </a:solidFill>
              </a:rPr>
              <a:t> </a:t>
            </a:r>
            <a:r>
              <a:rPr lang="en-US" sz="2400" b="1" dirty="0" err="1" smtClean="0">
                <a:solidFill>
                  <a:schemeClr val="accent2">
                    <a:lumMod val="75000"/>
                  </a:schemeClr>
                </a:solidFill>
              </a:rPr>
              <a:t>Beispiele</a:t>
            </a:r>
            <a:r>
              <a:rPr lang="en-US" sz="2400" b="1" dirty="0" smtClean="0">
                <a:solidFill>
                  <a:schemeClr val="accent2">
                    <a:lumMod val="75000"/>
                  </a:schemeClr>
                </a:solidFill>
              </a:rPr>
              <a:t> </a:t>
            </a:r>
            <a:r>
              <a:rPr lang="en-US" sz="2400" b="1" dirty="0" err="1" smtClean="0">
                <a:solidFill>
                  <a:schemeClr val="accent2">
                    <a:lumMod val="75000"/>
                  </a:schemeClr>
                </a:solidFill>
              </a:rPr>
              <a:t>siehe</a:t>
            </a:r>
            <a:r>
              <a:rPr lang="en-US" sz="2400" b="1" dirty="0" smtClean="0">
                <a:solidFill>
                  <a:schemeClr val="accent2">
                    <a:lumMod val="75000"/>
                  </a:schemeClr>
                </a:solidFill>
              </a:rPr>
              <a:t> </a:t>
            </a:r>
            <a:r>
              <a:rPr lang="en-US" sz="2400" b="1" dirty="0" err="1" smtClean="0">
                <a:solidFill>
                  <a:schemeClr val="accent2">
                    <a:lumMod val="75000"/>
                  </a:schemeClr>
                </a:solidFill>
              </a:rPr>
              <a:t>Handreichung</a:t>
            </a:r>
            <a:r>
              <a:rPr lang="en-US" sz="2400" b="1" dirty="0" smtClean="0">
                <a:solidFill>
                  <a:schemeClr val="accent2">
                    <a:lumMod val="75000"/>
                  </a:schemeClr>
                </a:solidFill>
              </a:rPr>
              <a:t> </a:t>
            </a:r>
            <a:r>
              <a:rPr lang="en-US" sz="2400" b="1" dirty="0" err="1" smtClean="0">
                <a:solidFill>
                  <a:schemeClr val="accent2">
                    <a:lumMod val="75000"/>
                  </a:schemeClr>
                </a:solidFill>
              </a:rPr>
              <a:t>für</a:t>
            </a:r>
            <a:r>
              <a:rPr lang="en-US" sz="2400" b="1" dirty="0" smtClean="0">
                <a:solidFill>
                  <a:schemeClr val="accent2">
                    <a:lumMod val="75000"/>
                  </a:schemeClr>
                </a:solidFill>
              </a:rPr>
              <a:t> </a:t>
            </a:r>
            <a:r>
              <a:rPr lang="en-US" sz="2400" b="1" dirty="0" err="1" smtClean="0">
                <a:solidFill>
                  <a:schemeClr val="accent2">
                    <a:lumMod val="75000"/>
                  </a:schemeClr>
                </a:solidFill>
              </a:rPr>
              <a:t>Lehrkräfte</a:t>
            </a:r>
            <a:endParaRPr lang="en-US" sz="2400" b="1" dirty="0">
              <a:solidFill>
                <a:schemeClr val="accent2">
                  <a:lumMod val="75000"/>
                </a:schemeClr>
              </a:solidFill>
            </a:endParaRPr>
          </a:p>
        </p:txBody>
      </p:sp>
      <p:sp>
        <p:nvSpPr>
          <p:cNvPr id="18" name="Inhaltsplatzhalter 17"/>
          <p:cNvSpPr>
            <a:spLocks noGrp="1"/>
          </p:cNvSpPr>
          <p:nvPr>
            <p:ph idx="1"/>
          </p:nvPr>
        </p:nvSpPr>
        <p:spPr>
          <a:xfrm>
            <a:off x="1475656" y="1916832"/>
            <a:ext cx="6480720" cy="4320480"/>
          </a:xfrm>
        </p:spPr>
        <p:txBody>
          <a:bodyPr>
            <a:normAutofit/>
          </a:bodyPr>
          <a:lstStyle/>
          <a:p>
            <a:pPr>
              <a:buNone/>
            </a:pPr>
            <a:r>
              <a:rPr lang="de-DE" sz="2400" dirty="0" smtClean="0"/>
              <a:t>Mögliche Aufgaben im Kontext von „Umwelt“</a:t>
            </a:r>
          </a:p>
          <a:p>
            <a:pPr>
              <a:buFontTx/>
              <a:buChar char="-"/>
            </a:pPr>
            <a:r>
              <a:rPr lang="de-DE" sz="2400" dirty="0" smtClean="0"/>
              <a:t>„Wie trennt man verschiedene Sorten Kunststoffe?“</a:t>
            </a:r>
            <a:endParaRPr lang="en-US" sz="2400" dirty="0" smtClean="0"/>
          </a:p>
          <a:p>
            <a:pPr>
              <a:buFontTx/>
              <a:buChar char="-"/>
            </a:pPr>
            <a:r>
              <a:rPr lang="de-DE" sz="2400" dirty="0" smtClean="0"/>
              <a:t>„Wie transportieren Sonnenstrahlen Energie?“</a:t>
            </a:r>
          </a:p>
          <a:p>
            <a:pPr>
              <a:buFontTx/>
              <a:buChar char="-"/>
            </a:pPr>
            <a:r>
              <a:rPr lang="de-DE" sz="2400" dirty="0" smtClean="0"/>
              <a:t>„Übersetzungsaufgaben“: von einer Repräsentationsform in eine andere (Text in Tabelle, Bild in Text, Daten in Graphen, …)</a:t>
            </a:r>
          </a:p>
          <a:p>
            <a:pPr>
              <a:buFontTx/>
              <a:buChar char="-"/>
            </a:pPr>
            <a:r>
              <a:rPr lang="de-DE" sz="2400" dirty="0" smtClean="0"/>
              <a:t>„Arbeit mit Informationen“: Fasse zusammen …</a:t>
            </a:r>
          </a:p>
          <a:p>
            <a:pPr>
              <a:buFontTx/>
              <a:buChar char="-"/>
            </a:pPr>
            <a:r>
              <a:rPr lang="de-DE" sz="2400" dirty="0" smtClean="0"/>
              <a:t>Aufgaben zum naturwissenschaftlichen Arbeiten: „Zeige wie …“ </a:t>
            </a:r>
          </a:p>
          <a:p>
            <a:pPr>
              <a:buNone/>
            </a:pPr>
            <a:endParaRPr lang="de-DE" sz="2400" dirty="0" smtClean="0"/>
          </a:p>
          <a:p>
            <a:pPr>
              <a:buFontTx/>
              <a:buChar char="-"/>
            </a:pPr>
            <a:endParaRPr lang="de-DE" sz="2400" dirty="0" smtClean="0"/>
          </a:p>
          <a:p>
            <a:pPr>
              <a:buNone/>
            </a:pPr>
            <a:endParaRPr lang="de-DE" sz="2400" dirty="0" smtClean="0"/>
          </a:p>
          <a:p>
            <a:pPr marL="266700" indent="0">
              <a:buNone/>
            </a:pPr>
            <a:endParaRPr lang="de-DE" sz="2400" dirty="0" smtClean="0"/>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linds(horizont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linds(horizontal)">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en-US" sz="2400" b="1" dirty="0" err="1" smtClean="0">
                <a:solidFill>
                  <a:schemeClr val="accent2">
                    <a:lumMod val="75000"/>
                  </a:schemeClr>
                </a:solidFill>
              </a:rPr>
              <a:t>Beispiele</a:t>
            </a:r>
            <a:r>
              <a:rPr lang="en-US" sz="2400" b="1" dirty="0" smtClean="0">
                <a:solidFill>
                  <a:schemeClr val="accent2">
                    <a:lumMod val="75000"/>
                  </a:schemeClr>
                </a:solidFill>
              </a:rPr>
              <a:t> </a:t>
            </a:r>
            <a:r>
              <a:rPr lang="en-US" sz="2400" b="1" dirty="0" err="1" smtClean="0">
                <a:solidFill>
                  <a:schemeClr val="accent2">
                    <a:lumMod val="75000"/>
                  </a:schemeClr>
                </a:solidFill>
              </a:rPr>
              <a:t>für</a:t>
            </a:r>
            <a:r>
              <a:rPr lang="en-US" sz="2400" b="1" dirty="0" smtClean="0">
                <a:solidFill>
                  <a:schemeClr val="accent2">
                    <a:lumMod val="75000"/>
                  </a:schemeClr>
                </a:solidFill>
              </a:rPr>
              <a:t> </a:t>
            </a:r>
            <a:r>
              <a:rPr lang="en-US" sz="2400" b="1" dirty="0" err="1" smtClean="0">
                <a:solidFill>
                  <a:schemeClr val="accent2">
                    <a:lumMod val="75000"/>
                  </a:schemeClr>
                </a:solidFill>
              </a:rPr>
              <a:t>Aufgaben</a:t>
            </a:r>
            <a:r>
              <a:rPr lang="en-US" sz="2400" b="1" dirty="0" smtClean="0">
                <a:solidFill>
                  <a:schemeClr val="accent2">
                    <a:lumMod val="75000"/>
                  </a:schemeClr>
                </a:solidFill>
              </a:rPr>
              <a:t> </a:t>
            </a:r>
            <a:r>
              <a:rPr lang="en-US" sz="2400" b="1" dirty="0" err="1" smtClean="0">
                <a:solidFill>
                  <a:schemeClr val="accent2">
                    <a:lumMod val="75000"/>
                  </a:schemeClr>
                </a:solidFill>
              </a:rPr>
              <a:t>mit</a:t>
            </a:r>
            <a:r>
              <a:rPr lang="en-US" sz="2400" b="1" dirty="0" smtClean="0">
                <a:solidFill>
                  <a:schemeClr val="accent2">
                    <a:lumMod val="75000"/>
                  </a:schemeClr>
                </a:solidFill>
              </a:rPr>
              <a:t> </a:t>
            </a:r>
            <a:r>
              <a:rPr lang="en-US" sz="2400" b="1" dirty="0" err="1" smtClean="0">
                <a:solidFill>
                  <a:schemeClr val="accent2">
                    <a:lumMod val="75000"/>
                  </a:schemeClr>
                </a:solidFill>
              </a:rPr>
              <a:t>gestuften</a:t>
            </a:r>
            <a:r>
              <a:rPr lang="en-US" sz="2400" b="1" dirty="0" smtClean="0">
                <a:solidFill>
                  <a:schemeClr val="accent2">
                    <a:lumMod val="75000"/>
                  </a:schemeClr>
                </a:solidFill>
              </a:rPr>
              <a:t> </a:t>
            </a:r>
            <a:r>
              <a:rPr lang="en-US" sz="2400" b="1" dirty="0" err="1" smtClean="0">
                <a:solidFill>
                  <a:schemeClr val="accent2">
                    <a:lumMod val="75000"/>
                  </a:schemeClr>
                </a:solidFill>
              </a:rPr>
              <a:t>Hilfen</a:t>
            </a:r>
            <a:r>
              <a:rPr lang="en-US" sz="2400" b="1" dirty="0" smtClean="0">
                <a:solidFill>
                  <a:schemeClr val="accent2">
                    <a:lumMod val="75000"/>
                  </a:schemeClr>
                </a:solidFill>
              </a:rPr>
              <a:t> </a:t>
            </a:r>
            <a:br>
              <a:rPr lang="en-US" sz="2400" b="1" dirty="0" smtClean="0">
                <a:solidFill>
                  <a:schemeClr val="accent2">
                    <a:lumMod val="75000"/>
                  </a:schemeClr>
                </a:solidFill>
              </a:rPr>
            </a:br>
            <a:r>
              <a:rPr lang="en-US" sz="2400" b="1" dirty="0" smtClean="0">
                <a:solidFill>
                  <a:schemeClr val="accent2">
                    <a:lumMod val="75000"/>
                  </a:schemeClr>
                </a:solidFill>
              </a:rPr>
              <a:t>auf </a:t>
            </a:r>
            <a:r>
              <a:rPr lang="en-US" sz="2400" b="1" dirty="0" err="1" smtClean="0">
                <a:solidFill>
                  <a:schemeClr val="accent2">
                    <a:lumMod val="75000"/>
                  </a:schemeClr>
                </a:solidFill>
              </a:rPr>
              <a:t>dem</a:t>
            </a:r>
            <a:r>
              <a:rPr lang="en-US" sz="2400" b="1" dirty="0" smtClean="0">
                <a:solidFill>
                  <a:schemeClr val="accent2">
                    <a:lumMod val="75000"/>
                  </a:schemeClr>
                </a:solidFill>
              </a:rPr>
              <a:t> </a:t>
            </a:r>
            <a:r>
              <a:rPr lang="en-US" sz="2400" b="1" dirty="0" err="1" smtClean="0">
                <a:solidFill>
                  <a:schemeClr val="accent2">
                    <a:lumMod val="75000"/>
                  </a:schemeClr>
                </a:solidFill>
              </a:rPr>
              <a:t>Medienportal</a:t>
            </a:r>
            <a:r>
              <a:rPr lang="en-US" sz="2400" b="1" dirty="0" smtClean="0">
                <a:solidFill>
                  <a:schemeClr val="accent2">
                    <a:lumMod val="75000"/>
                  </a:schemeClr>
                </a:solidFill>
              </a:rPr>
              <a:t> </a:t>
            </a:r>
            <a:r>
              <a:rPr lang="en-US" sz="2400" b="1" dirty="0" err="1" smtClean="0">
                <a:solidFill>
                  <a:schemeClr val="accent2">
                    <a:lumMod val="75000"/>
                  </a:schemeClr>
                </a:solidFill>
              </a:rPr>
              <a:t>der</a:t>
            </a:r>
            <a:r>
              <a:rPr lang="en-US" sz="2400" b="1" dirty="0" smtClean="0">
                <a:solidFill>
                  <a:schemeClr val="accent2">
                    <a:lumMod val="75000"/>
                  </a:schemeClr>
                </a:solidFill>
              </a:rPr>
              <a:t> Siemens </a:t>
            </a:r>
            <a:r>
              <a:rPr lang="en-US" sz="2400" b="1" dirty="0" err="1" smtClean="0">
                <a:solidFill>
                  <a:schemeClr val="accent2">
                    <a:lumMod val="75000"/>
                  </a:schemeClr>
                </a:solidFill>
              </a:rPr>
              <a:t>Stiftung</a:t>
            </a:r>
            <a:endParaRPr lang="en-US" sz="2400" b="1" dirty="0">
              <a:solidFill>
                <a:schemeClr val="accent2">
                  <a:lumMod val="75000"/>
                </a:schemeClr>
              </a:solidFill>
            </a:endParaRPr>
          </a:p>
        </p:txBody>
      </p:sp>
      <p:sp>
        <p:nvSpPr>
          <p:cNvPr id="18" name="Inhaltsplatzhalter 17"/>
          <p:cNvSpPr>
            <a:spLocks noGrp="1"/>
          </p:cNvSpPr>
          <p:nvPr>
            <p:ph idx="1"/>
          </p:nvPr>
        </p:nvSpPr>
        <p:spPr>
          <a:xfrm>
            <a:off x="2411760" y="2276872"/>
            <a:ext cx="4824536" cy="3888432"/>
          </a:xfrm>
        </p:spPr>
        <p:txBody>
          <a:bodyPr>
            <a:normAutofit lnSpcReduction="10000"/>
          </a:bodyPr>
          <a:lstStyle/>
          <a:p>
            <a:pPr>
              <a:buFontTx/>
              <a:buChar char="-"/>
            </a:pPr>
            <a:r>
              <a:rPr lang="de-DE" sz="2000" dirty="0" smtClean="0"/>
              <a:t>Kunststoffe trennen</a:t>
            </a:r>
          </a:p>
          <a:p>
            <a:pPr>
              <a:buFontTx/>
              <a:buChar char="-"/>
            </a:pPr>
            <a:r>
              <a:rPr lang="de-DE" sz="2000" dirty="0" smtClean="0"/>
              <a:t>Schaumfeuerlöscher herstellen</a:t>
            </a:r>
          </a:p>
          <a:p>
            <a:pPr>
              <a:buFontTx/>
              <a:buChar char="-"/>
            </a:pPr>
            <a:r>
              <a:rPr lang="de-DE" sz="2000" dirty="0" smtClean="0"/>
              <a:t>Funktion des Schnellkochtopfes</a:t>
            </a:r>
          </a:p>
          <a:p>
            <a:pPr>
              <a:buFontTx/>
              <a:buChar char="-"/>
            </a:pPr>
            <a:r>
              <a:rPr lang="de-DE" sz="2000" dirty="0" smtClean="0"/>
              <a:t>Funktion des Gefriertrocknens</a:t>
            </a:r>
          </a:p>
          <a:p>
            <a:pPr>
              <a:buFontTx/>
              <a:buChar char="-"/>
            </a:pPr>
            <a:r>
              <a:rPr lang="de-DE" sz="2000" dirty="0" smtClean="0"/>
              <a:t>Die „Schwimmhäute“ der Elche</a:t>
            </a:r>
          </a:p>
          <a:p>
            <a:pPr>
              <a:buFontTx/>
              <a:buChar char="-"/>
            </a:pPr>
            <a:r>
              <a:rPr lang="de-DE" sz="2000" dirty="0" smtClean="0"/>
              <a:t>Spritzendes Mineralwasser</a:t>
            </a:r>
          </a:p>
          <a:p>
            <a:pPr>
              <a:buFontTx/>
              <a:buChar char="-"/>
            </a:pPr>
            <a:r>
              <a:rPr lang="de-DE" sz="2000" dirty="0" smtClean="0"/>
              <a:t>Nasse Tücher zum Kühlen</a:t>
            </a:r>
          </a:p>
          <a:p>
            <a:pPr>
              <a:buFontTx/>
              <a:buChar char="-"/>
            </a:pPr>
            <a:r>
              <a:rPr lang="de-DE" sz="2000" dirty="0" smtClean="0"/>
              <a:t>Schatten nicht gleich Schatten</a:t>
            </a:r>
          </a:p>
          <a:p>
            <a:pPr>
              <a:buFontTx/>
              <a:buChar char="-"/>
            </a:pPr>
            <a:r>
              <a:rPr lang="de-DE" sz="2000" dirty="0" smtClean="0"/>
              <a:t>Kerze im Weinkeller</a:t>
            </a:r>
          </a:p>
          <a:p>
            <a:pPr>
              <a:buFontTx/>
              <a:buChar char="-"/>
            </a:pPr>
            <a:r>
              <a:rPr lang="de-DE" sz="2000" dirty="0" smtClean="0"/>
              <a:t>Warum Hunde hecheln</a:t>
            </a:r>
          </a:p>
          <a:p>
            <a:pPr>
              <a:buFontTx/>
              <a:buChar char="-"/>
            </a:pPr>
            <a:r>
              <a:rPr lang="de-DE" sz="2000" dirty="0" smtClean="0"/>
              <a:t>Verbrennung &amp; Massenerhaltung</a:t>
            </a:r>
          </a:p>
          <a:p>
            <a:pPr>
              <a:buFontTx/>
              <a:buChar char="-"/>
            </a:pPr>
            <a:endParaRPr lang="de-DE" sz="2400" dirty="0" smtClean="0"/>
          </a:p>
          <a:p>
            <a:pPr>
              <a:buNone/>
            </a:pPr>
            <a:endParaRPr lang="de-DE" sz="2400" dirty="0" smtClean="0"/>
          </a:p>
          <a:p>
            <a:pPr>
              <a:buFontTx/>
              <a:buChar char="-"/>
            </a:pPr>
            <a:endParaRPr lang="de-DE" sz="2400" dirty="0" smtClean="0"/>
          </a:p>
          <a:p>
            <a:pPr>
              <a:buNone/>
            </a:pPr>
            <a:endParaRPr lang="de-DE" sz="2400" dirty="0" smtClean="0"/>
          </a:p>
          <a:p>
            <a:pPr marL="266700" indent="0">
              <a:buNone/>
            </a:pPr>
            <a:endParaRPr lang="de-DE" sz="2400" dirty="0" smtClean="0"/>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linds(horizont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linds(horizontal)">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blinds(horizontal)">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blinds(horizontal)">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blinds(horizontal)">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blinds(horizontal)">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xEl>
                                              <p:pRg st="10" end="10"/>
                                            </p:txEl>
                                          </p:spTgt>
                                        </p:tgtEl>
                                        <p:attrNameLst>
                                          <p:attrName>style.visibility</p:attrName>
                                        </p:attrNameLst>
                                      </p:cBhvr>
                                      <p:to>
                                        <p:strVal val="visible"/>
                                      </p:to>
                                    </p:set>
                                    <p:animEffect transition="in" filter="blinds(horizontal)">
                                      <p:cBhvr>
                                        <p:cTn id="5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3006080"/>
            <a:ext cx="8229600" cy="854968"/>
          </a:xfrm>
          <a:prstGeom prst="rect">
            <a:avLst/>
          </a:prstGeom>
        </p:spPr>
        <p:txBody>
          <a:bodyPr vert="horz" lIns="91440" tIns="45720" rIns="91440" bIns="45720" rtlCol="0" anchor="ctr">
            <a:normAutofit/>
          </a:bodyPr>
          <a:lstStyle/>
          <a:p>
            <a:pPr lvl="0" algn="ctr">
              <a:spcBef>
                <a:spcPct val="0"/>
              </a:spcBef>
              <a:defRPr/>
            </a:pPr>
            <a:r>
              <a:rPr lang="en-US" sz="3600" b="1" dirty="0" smtClean="0">
                <a:solidFill>
                  <a:schemeClr val="accent2">
                    <a:lumMod val="75000"/>
                  </a:schemeClr>
                </a:solidFill>
              </a:rPr>
              <a:t>Und </a:t>
            </a:r>
            <a:r>
              <a:rPr lang="en-US" sz="3600" b="1" dirty="0" err="1" smtClean="0">
                <a:solidFill>
                  <a:schemeClr val="accent2">
                    <a:lumMod val="75000"/>
                  </a:schemeClr>
                </a:solidFill>
              </a:rPr>
              <a:t>jetzt</a:t>
            </a:r>
            <a:r>
              <a:rPr lang="en-US" sz="3600" b="1" dirty="0" smtClean="0">
                <a:solidFill>
                  <a:schemeClr val="accent2">
                    <a:lumMod val="75000"/>
                  </a:schemeClr>
                </a:solidFill>
              </a:rPr>
              <a:t> … an die </a:t>
            </a:r>
            <a:r>
              <a:rPr lang="en-US" sz="3600" b="1" dirty="0" err="1" smtClean="0">
                <a:solidFill>
                  <a:schemeClr val="accent2">
                    <a:lumMod val="75000"/>
                  </a:schemeClr>
                </a:solidFill>
              </a:rPr>
              <a:t>Arbeit</a:t>
            </a:r>
            <a:r>
              <a:rPr lang="en-US" sz="3600" b="1" dirty="0" smtClean="0">
                <a:solidFill>
                  <a:schemeClr val="accent2">
                    <a:lumMod val="75000"/>
                  </a:schemeClr>
                </a:solidFill>
              </a:rPr>
              <a:t>!</a:t>
            </a:r>
            <a:endParaRPr lang="en-US" sz="3600" b="1" dirty="0">
              <a:solidFill>
                <a:schemeClr val="accent2">
                  <a:lumMod val="75000"/>
                </a:schemeClr>
              </a:solidFill>
            </a:endParaRPr>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1296144" cy="2304256"/>
          </a:xfrm>
        </p:spPr>
        <p:txBody>
          <a:bodyPr>
            <a:noAutofit/>
          </a:bodyPr>
          <a:lstStyle/>
          <a:p>
            <a:r>
              <a:rPr lang="de-DE" sz="2000" dirty="0" smtClean="0"/>
              <a:t>Das </a:t>
            </a:r>
            <a:br>
              <a:rPr lang="de-DE" sz="2000" dirty="0" smtClean="0"/>
            </a:br>
            <a:r>
              <a:rPr lang="de-DE" sz="2000" dirty="0" smtClean="0"/>
              <a:t>Programm heute</a:t>
            </a:r>
            <a:endParaRPr lang="de-DE" sz="2800" dirty="0"/>
          </a:p>
        </p:txBody>
      </p:sp>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graphicFrame>
        <p:nvGraphicFramePr>
          <p:cNvPr id="13" name="Tabelle 12"/>
          <p:cNvGraphicFramePr>
            <a:graphicFrameLocks noGrp="1"/>
          </p:cNvGraphicFramePr>
          <p:nvPr/>
        </p:nvGraphicFramePr>
        <p:xfrm>
          <a:off x="1763688" y="1268760"/>
          <a:ext cx="6096000" cy="5059680"/>
        </p:xfrm>
        <a:graphic>
          <a:graphicData uri="http://schemas.openxmlformats.org/drawingml/2006/table">
            <a:tbl>
              <a:tblPr firstRow="1" bandRow="1">
                <a:tableStyleId>{5C22544A-7EE6-4342-B048-85BDC9FD1C3A}</a:tableStyleId>
              </a:tblPr>
              <a:tblGrid>
                <a:gridCol w="2160240"/>
                <a:gridCol w="3935760"/>
              </a:tblGrid>
              <a:tr h="370840">
                <a:tc>
                  <a:txBody>
                    <a:bodyPr/>
                    <a:lstStyle/>
                    <a:p>
                      <a:pPr>
                        <a:lnSpc>
                          <a:spcPct val="150000"/>
                        </a:lnSpc>
                      </a:pPr>
                      <a:r>
                        <a:rPr lang="de-DE" dirty="0" smtClean="0"/>
                        <a:t>Sonntag, 15.09.2013</a:t>
                      </a:r>
                      <a:endParaRPr lang="de-DE" dirty="0"/>
                    </a:p>
                  </a:txBody>
                  <a:tcPr/>
                </a:tc>
                <a:tc>
                  <a:txBody>
                    <a:bodyPr/>
                    <a:lstStyle/>
                    <a:p>
                      <a:pPr>
                        <a:lnSpc>
                          <a:spcPct val="150000"/>
                        </a:lnSpc>
                      </a:pPr>
                      <a:endParaRPr lang="de-DE" dirty="0"/>
                    </a:p>
                  </a:txBody>
                  <a:tcPr/>
                </a:tc>
              </a:tr>
              <a:tr h="370840">
                <a:tc>
                  <a:txBody>
                    <a:bodyPr/>
                    <a:lstStyle/>
                    <a:p>
                      <a:pPr>
                        <a:lnSpc>
                          <a:spcPct val="150000"/>
                        </a:lnSpc>
                        <a:spcAft>
                          <a:spcPts val="0"/>
                        </a:spcAft>
                      </a:pPr>
                      <a:r>
                        <a:rPr lang="de-DE" sz="1800" baseline="0" dirty="0" smtClean="0">
                          <a:solidFill>
                            <a:srgbClr val="000000"/>
                          </a:solidFill>
                          <a:latin typeface="+mj-lt"/>
                          <a:ea typeface="Times New Roman"/>
                        </a:rPr>
                        <a:t>  9</a:t>
                      </a:r>
                      <a:r>
                        <a:rPr lang="de-DE" sz="1800" dirty="0" smtClean="0">
                          <a:solidFill>
                            <a:srgbClr val="000000"/>
                          </a:solidFill>
                          <a:latin typeface="+mj-lt"/>
                          <a:ea typeface="Times New Roman"/>
                        </a:rPr>
                        <a:t>:00 </a:t>
                      </a:r>
                      <a:r>
                        <a:rPr lang="de-DE" sz="1800" dirty="0">
                          <a:solidFill>
                            <a:srgbClr val="000000"/>
                          </a:solidFill>
                          <a:latin typeface="+mj-lt"/>
                          <a:ea typeface="Times New Roman"/>
                        </a:rPr>
                        <a:t>– </a:t>
                      </a:r>
                      <a:r>
                        <a:rPr lang="de-DE" sz="1800" baseline="0" dirty="0" smtClean="0">
                          <a:solidFill>
                            <a:srgbClr val="000000"/>
                          </a:solidFill>
                          <a:latin typeface="+mj-lt"/>
                          <a:ea typeface="Times New Roman"/>
                        </a:rPr>
                        <a:t>  9</a:t>
                      </a:r>
                      <a:r>
                        <a:rPr lang="de-DE" sz="1800" dirty="0" smtClean="0">
                          <a:solidFill>
                            <a:srgbClr val="000000"/>
                          </a:solidFill>
                          <a:latin typeface="+mj-lt"/>
                          <a:ea typeface="Times New Roman"/>
                        </a:rPr>
                        <a:t>:30</a:t>
                      </a:r>
                      <a:endParaRPr lang="de-DE" sz="2000" dirty="0">
                        <a:latin typeface="+mj-lt"/>
                        <a:ea typeface="Times New Roman"/>
                      </a:endParaRPr>
                    </a:p>
                  </a:txBody>
                  <a:tcPr marL="68580" marR="68580" marT="0" marB="0"/>
                </a:tc>
                <a:tc>
                  <a:txBody>
                    <a:bodyPr/>
                    <a:lstStyle/>
                    <a:p>
                      <a:pPr>
                        <a:lnSpc>
                          <a:spcPct val="100000"/>
                        </a:lnSpc>
                      </a:pPr>
                      <a:r>
                        <a:rPr lang="de-DE" sz="1800" kern="1200" dirty="0" smtClean="0">
                          <a:solidFill>
                            <a:schemeClr val="dk1"/>
                          </a:solidFill>
                          <a:latin typeface="+mn-lt"/>
                          <a:ea typeface="+mn-ea"/>
                          <a:cs typeface="+mn-cs"/>
                        </a:rPr>
                        <a:t>Feedback zum Samstag</a:t>
                      </a:r>
                      <a:endParaRPr lang="de-DE" dirty="0"/>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mn-lt"/>
                          <a:ea typeface="+mn-ea"/>
                          <a:cs typeface="+mn-cs"/>
                        </a:rPr>
                        <a:t>  9:30 – 10:30</a:t>
                      </a:r>
                    </a:p>
                  </a:txBody>
                  <a:tcPr marL="68580" marR="68580" marT="0" marB="0"/>
                </a:tc>
                <a:tc>
                  <a:txBody>
                    <a:bodyPr/>
                    <a:lstStyle/>
                    <a:p>
                      <a:pPr>
                        <a:lnSpc>
                          <a:spcPct val="100000"/>
                        </a:lnSpc>
                      </a:pPr>
                      <a:r>
                        <a:rPr lang="de-DE" dirty="0" smtClean="0"/>
                        <a:t>Input</a:t>
                      </a:r>
                      <a:r>
                        <a:rPr lang="de-DE" baseline="0" dirty="0" smtClean="0"/>
                        <a:t> und Arbeitsphase zu</a:t>
                      </a:r>
                      <a:br>
                        <a:rPr lang="de-DE" baseline="0" dirty="0" smtClean="0"/>
                      </a:br>
                      <a:r>
                        <a:rPr lang="de-DE" baseline="0" dirty="0" smtClean="0"/>
                        <a:t>„Kooperativen Lernformen“</a:t>
                      </a:r>
                      <a:endParaRPr lang="de-DE" dirty="0"/>
                    </a:p>
                  </a:txBody>
                  <a:tcPr/>
                </a:tc>
              </a:tr>
              <a:tr h="370840">
                <a:tc>
                  <a:txBody>
                    <a:bodyPr/>
                    <a:lstStyle/>
                    <a:p>
                      <a:pPr>
                        <a:lnSpc>
                          <a:spcPct val="150000"/>
                        </a:lnSpc>
                        <a:spcAft>
                          <a:spcPts val="0"/>
                        </a:spcAft>
                      </a:pPr>
                      <a:r>
                        <a:rPr lang="de-DE" sz="1800" dirty="0" smtClean="0">
                          <a:solidFill>
                            <a:srgbClr val="000000"/>
                          </a:solidFill>
                          <a:latin typeface="+mj-lt"/>
                          <a:ea typeface="Times New Roman"/>
                        </a:rPr>
                        <a:t>10:30 </a:t>
                      </a:r>
                      <a:r>
                        <a:rPr lang="de-DE" sz="1800" dirty="0">
                          <a:solidFill>
                            <a:srgbClr val="000000"/>
                          </a:solidFill>
                          <a:latin typeface="+mj-lt"/>
                          <a:ea typeface="Times New Roman"/>
                        </a:rPr>
                        <a:t>– </a:t>
                      </a:r>
                      <a:r>
                        <a:rPr lang="de-DE" sz="1800" dirty="0" smtClean="0">
                          <a:solidFill>
                            <a:srgbClr val="000000"/>
                          </a:solidFill>
                          <a:latin typeface="+mj-lt"/>
                          <a:ea typeface="Times New Roman"/>
                        </a:rPr>
                        <a:t>11:00</a:t>
                      </a:r>
                      <a:endParaRPr lang="de-DE" sz="2000" dirty="0">
                        <a:latin typeface="+mj-lt"/>
                        <a:ea typeface="Times New Roman"/>
                      </a:endParaRPr>
                    </a:p>
                  </a:txBody>
                  <a:tcPr marL="68580" marR="68580" marT="0" marB="0"/>
                </a:tc>
                <a:tc>
                  <a:txBody>
                    <a:bodyPr/>
                    <a:lstStyle/>
                    <a:p>
                      <a:pPr>
                        <a:lnSpc>
                          <a:spcPct val="150000"/>
                        </a:lnSpc>
                      </a:pPr>
                      <a:r>
                        <a:rPr lang="de-DE" sz="1800" kern="1200" dirty="0" smtClean="0">
                          <a:solidFill>
                            <a:schemeClr val="dk1"/>
                          </a:solidFill>
                          <a:latin typeface="+mn-lt"/>
                          <a:ea typeface="+mn-ea"/>
                          <a:cs typeface="+mn-cs"/>
                        </a:rPr>
                        <a:t>Kaffeepause</a:t>
                      </a:r>
                    </a:p>
                  </a:txBody>
                  <a:tcPr/>
                </a:tc>
              </a:tr>
              <a:tr h="370840">
                <a:tc>
                  <a:txBody>
                    <a:bodyPr/>
                    <a:lstStyle/>
                    <a:p>
                      <a:pPr>
                        <a:lnSpc>
                          <a:spcPct val="150000"/>
                        </a:lnSpc>
                        <a:spcAft>
                          <a:spcPts val="0"/>
                        </a:spcAft>
                      </a:pPr>
                      <a:r>
                        <a:rPr lang="de-DE" sz="1800" dirty="0" smtClean="0">
                          <a:latin typeface="+mj-lt"/>
                          <a:ea typeface="Times New Roman"/>
                        </a:rPr>
                        <a:t>11:00 – 12:00</a:t>
                      </a:r>
                      <a:endParaRPr lang="de-DE" sz="2000" dirty="0">
                        <a:latin typeface="+mj-lt"/>
                        <a:ea typeface="Times New Roman"/>
                      </a:endParaRPr>
                    </a:p>
                  </a:txBody>
                  <a:tcPr marL="68580" marR="68580" marT="0" marB="0"/>
                </a:tc>
                <a:tc>
                  <a:txBody>
                    <a:bodyPr/>
                    <a:lstStyle/>
                    <a:p>
                      <a:pPr>
                        <a:lnSpc>
                          <a:spcPct val="100000"/>
                        </a:lnSpc>
                      </a:pPr>
                      <a:r>
                        <a:rPr lang="de-DE" sz="1800" kern="1200" dirty="0" smtClean="0">
                          <a:solidFill>
                            <a:schemeClr val="dk1"/>
                          </a:solidFill>
                          <a:latin typeface="+mn-lt"/>
                          <a:ea typeface="+mn-ea"/>
                          <a:cs typeface="+mn-cs"/>
                        </a:rPr>
                        <a:t>Arbeit mit ergänzenden Experimenten</a:t>
                      </a:r>
                    </a:p>
                  </a:txBody>
                  <a:tcPr/>
                </a:tc>
              </a:tr>
              <a:tr h="370840">
                <a:tc>
                  <a:txBody>
                    <a:bodyPr/>
                    <a:lstStyle/>
                    <a:p>
                      <a:pPr>
                        <a:lnSpc>
                          <a:spcPct val="150000"/>
                        </a:lnSpc>
                        <a:spcAft>
                          <a:spcPts val="0"/>
                        </a:spcAft>
                      </a:pPr>
                      <a:r>
                        <a:rPr lang="de-DE" sz="1800" dirty="0" smtClean="0">
                          <a:latin typeface="+mj-lt"/>
                          <a:ea typeface="Times New Roman"/>
                        </a:rPr>
                        <a:t>12:00 – 13:00</a:t>
                      </a:r>
                      <a:endParaRPr lang="de-DE" sz="2000" dirty="0">
                        <a:latin typeface="+mj-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baseline="0" dirty="0" smtClean="0">
                          <a:solidFill>
                            <a:schemeClr val="dk1"/>
                          </a:solidFill>
                          <a:latin typeface="+mn-lt"/>
                          <a:ea typeface="+mn-ea"/>
                          <a:cs typeface="+mn-cs"/>
                        </a:rPr>
                        <a:t>Organisation der Fortbildungsreihe</a:t>
                      </a:r>
                      <a:endParaRPr lang="de-DE" sz="1800" kern="1200" dirty="0" smtClean="0">
                        <a:solidFill>
                          <a:schemeClr val="dk1"/>
                        </a:solidFill>
                        <a:latin typeface="+mn-lt"/>
                        <a:ea typeface="+mn-ea"/>
                        <a:cs typeface="+mn-cs"/>
                      </a:endParaRPr>
                    </a:p>
                    <a:p>
                      <a:pPr>
                        <a:lnSpc>
                          <a:spcPct val="100000"/>
                        </a:lnSpc>
                      </a:pPr>
                      <a:r>
                        <a:rPr lang="de-DE" sz="1800" kern="1200" dirty="0" smtClean="0">
                          <a:solidFill>
                            <a:schemeClr val="dk1"/>
                          </a:solidFill>
                          <a:latin typeface="+mn-lt"/>
                          <a:ea typeface="+mn-ea"/>
                          <a:cs typeface="+mn-cs"/>
                        </a:rPr>
                        <a:t>Planung der ersten </a:t>
                      </a:r>
                      <a:r>
                        <a:rPr lang="de-DE" sz="1800" kern="1200" dirty="0" err="1" smtClean="0">
                          <a:solidFill>
                            <a:schemeClr val="dk1"/>
                          </a:solidFill>
                          <a:latin typeface="+mn-lt"/>
                          <a:ea typeface="+mn-ea"/>
                          <a:cs typeface="+mn-cs"/>
                        </a:rPr>
                        <a:t>Pädagogenschulung</a:t>
                      </a:r>
                      <a:endParaRPr lang="de-DE" sz="1800" kern="1200" baseline="0" dirty="0" smtClean="0">
                        <a:solidFill>
                          <a:schemeClr val="dk1"/>
                        </a:solidFill>
                        <a:latin typeface="+mn-lt"/>
                        <a:ea typeface="+mn-ea"/>
                        <a:cs typeface="+mn-cs"/>
                      </a:endParaRPr>
                    </a:p>
                  </a:txBody>
                  <a:tcPr/>
                </a:tc>
              </a:tr>
              <a:tr h="370840">
                <a:tc>
                  <a:txBody>
                    <a:bodyPr/>
                    <a:lstStyle/>
                    <a:p>
                      <a:pPr>
                        <a:lnSpc>
                          <a:spcPct val="150000"/>
                        </a:lnSpc>
                        <a:spcAft>
                          <a:spcPts val="0"/>
                        </a:spcAft>
                      </a:pPr>
                      <a:r>
                        <a:rPr lang="de-DE" sz="1800" dirty="0" smtClean="0">
                          <a:latin typeface="+mj-lt"/>
                          <a:ea typeface="Times New Roman"/>
                        </a:rPr>
                        <a:t>12:30</a:t>
                      </a:r>
                      <a:r>
                        <a:rPr lang="de-DE" sz="1800" baseline="0" dirty="0" smtClean="0">
                          <a:latin typeface="+mj-lt"/>
                          <a:ea typeface="Times New Roman"/>
                        </a:rPr>
                        <a:t> – 13:00 </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Vorstellung und Diskussion der Ergebnisse</a:t>
                      </a:r>
                      <a:br>
                        <a:rPr lang="de-DE" sz="1800" kern="1200" baseline="0" dirty="0" smtClean="0">
                          <a:solidFill>
                            <a:schemeClr val="dk1"/>
                          </a:solidFill>
                          <a:latin typeface="+mn-lt"/>
                          <a:ea typeface="+mn-ea"/>
                          <a:cs typeface="+mn-cs"/>
                        </a:rPr>
                      </a:br>
                      <a:r>
                        <a:rPr lang="de-DE" sz="1400" kern="1200" baseline="0" dirty="0" smtClean="0">
                          <a:solidFill>
                            <a:schemeClr val="dk1"/>
                          </a:solidFill>
                          <a:latin typeface="+mn-lt"/>
                          <a:ea typeface="+mn-ea"/>
                          <a:cs typeface="+mn-cs"/>
                        </a:rPr>
                        <a:t>anschließend</a:t>
                      </a:r>
                      <a:r>
                        <a:rPr lang="de-DE" sz="1800" kern="1200" baseline="0" dirty="0" smtClean="0">
                          <a:solidFill>
                            <a:schemeClr val="dk1"/>
                          </a:solidFill>
                          <a:latin typeface="+mn-lt"/>
                          <a:ea typeface="+mn-ea"/>
                          <a:cs typeface="+mn-cs"/>
                        </a:rPr>
                        <a:t/>
                      </a:r>
                      <a:br>
                        <a:rPr lang="de-DE" sz="1800" kern="1200" baseline="0" dirty="0" smtClean="0">
                          <a:solidFill>
                            <a:schemeClr val="dk1"/>
                          </a:solidFill>
                          <a:latin typeface="+mn-lt"/>
                          <a:ea typeface="+mn-ea"/>
                          <a:cs typeface="+mn-cs"/>
                        </a:rPr>
                      </a:br>
                      <a:r>
                        <a:rPr lang="de-DE" sz="1800" kern="1200" baseline="0" dirty="0" smtClean="0">
                          <a:solidFill>
                            <a:schemeClr val="dk1"/>
                          </a:solidFill>
                          <a:latin typeface="+mn-lt"/>
                          <a:ea typeface="+mn-ea"/>
                          <a:cs typeface="+mn-cs"/>
                        </a:rPr>
                        <a:t>Abschlussbesprechung</a:t>
                      </a:r>
                    </a:p>
                  </a:txBody>
                  <a:tcPr/>
                </a:tc>
              </a:tr>
              <a:tr h="370840">
                <a:tc>
                  <a:txBody>
                    <a:bodyPr/>
                    <a:lstStyle/>
                    <a:p>
                      <a:pPr>
                        <a:lnSpc>
                          <a:spcPct val="150000"/>
                        </a:lnSpc>
                        <a:spcAft>
                          <a:spcPts val="0"/>
                        </a:spcAft>
                      </a:pPr>
                      <a:r>
                        <a:rPr lang="de-DE" sz="1800" dirty="0" smtClean="0">
                          <a:latin typeface="+mj-lt"/>
                          <a:ea typeface="Times New Roman"/>
                        </a:rPr>
                        <a:t>13:00 – 14:00</a:t>
                      </a:r>
                      <a:r>
                        <a:rPr lang="de-DE" sz="1800" baseline="0" dirty="0" smtClean="0">
                          <a:latin typeface="+mj-lt"/>
                          <a:ea typeface="Times New Roman"/>
                        </a:rPr>
                        <a:t> </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Gemeinsames Mittagsessen </a:t>
                      </a:r>
                    </a:p>
                  </a:txBody>
                  <a:tcPr/>
                </a:tc>
              </a:tr>
              <a:tr h="370840">
                <a:tc>
                  <a:txBody>
                    <a:bodyPr/>
                    <a:lstStyle/>
                    <a:p>
                      <a:pPr>
                        <a:lnSpc>
                          <a:spcPct val="150000"/>
                        </a:lnSpc>
                        <a:spcAft>
                          <a:spcPts val="0"/>
                        </a:spcAft>
                      </a:pPr>
                      <a:r>
                        <a:rPr lang="de-DE" sz="1800" dirty="0" smtClean="0">
                          <a:latin typeface="+mj-lt"/>
                          <a:ea typeface="Times New Roman"/>
                        </a:rPr>
                        <a:t>14:00</a:t>
                      </a:r>
                      <a:endParaRPr lang="de-DE" sz="1800" dirty="0">
                        <a:latin typeface="+mj-lt"/>
                        <a:ea typeface="Times New Roman"/>
                      </a:endParaRPr>
                    </a:p>
                  </a:txBody>
                  <a:tcPr marL="68580" marR="68580" marT="0" marB="0"/>
                </a:tc>
                <a:tc>
                  <a:txBody>
                    <a:bodyPr/>
                    <a:lstStyle/>
                    <a:p>
                      <a:pPr>
                        <a:lnSpc>
                          <a:spcPct val="100000"/>
                        </a:lnSpc>
                      </a:pPr>
                      <a:r>
                        <a:rPr lang="de-DE" sz="1800" kern="1200" baseline="0" dirty="0" smtClean="0">
                          <a:solidFill>
                            <a:schemeClr val="dk1"/>
                          </a:solidFill>
                          <a:latin typeface="+mn-lt"/>
                          <a:ea typeface="+mn-ea"/>
                          <a:cs typeface="+mn-cs"/>
                        </a:rPr>
                        <a:t>Abreise</a:t>
                      </a:r>
                    </a:p>
                  </a:txBody>
                  <a:tcPr/>
                </a:tc>
              </a:tr>
            </a:tbl>
          </a:graphicData>
        </a:graphic>
      </p:graphicFrame>
      <p:sp>
        <p:nvSpPr>
          <p:cNvPr id="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4"/>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3600400"/>
          </a:xfrm>
          <a:prstGeom prst="rect">
            <a:avLst/>
          </a:prstGeom>
        </p:spPr>
        <p:txBody>
          <a:bodyPr vert="horz" lIns="91440" tIns="45720" rIns="91440" bIns="45720" rtlCol="0" anchor="ctr">
            <a:noAutofit/>
          </a:bodyPr>
          <a:lstStyle/>
          <a:p>
            <a:pPr lvl="0" algn="ctr">
              <a:spcBef>
                <a:spcPct val="0"/>
              </a:spcBef>
              <a:defRPr/>
            </a:pPr>
            <a:r>
              <a:rPr lang="en-US" sz="6000" dirty="0" err="1" smtClean="0"/>
              <a:t>Methoden</a:t>
            </a:r>
            <a:r>
              <a:rPr lang="en-US" sz="6000" dirty="0" smtClean="0"/>
              <a:t> (IV): </a:t>
            </a:r>
          </a:p>
          <a:p>
            <a:pPr lvl="0" algn="ctr">
              <a:spcBef>
                <a:spcPct val="0"/>
              </a:spcBef>
              <a:defRPr/>
            </a:pPr>
            <a:r>
              <a:rPr lang="en-US" sz="6000" noProof="0" dirty="0" err="1" smtClean="0"/>
              <a:t>Kooperative</a:t>
            </a:r>
            <a:r>
              <a:rPr lang="en-US" sz="6000" noProof="0" dirty="0" smtClean="0"/>
              <a:t> </a:t>
            </a:r>
            <a:r>
              <a:rPr lang="en-US" sz="6000" noProof="0" dirty="0" err="1" smtClean="0"/>
              <a:t>Lernformen</a:t>
            </a:r>
            <a:endParaRPr kumimoji="0" lang="en-US" sz="6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2123728" y="1268760"/>
            <a:ext cx="5184576" cy="64807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Noch einmal John Hattie</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Bild 4"/>
          <p:cNvPicPr>
            <a:picLocks noChangeAspect="1"/>
          </p:cNvPicPr>
          <p:nvPr/>
        </p:nvPicPr>
        <p:blipFill>
          <a:blip r:embed="rId3" cstate="print"/>
          <a:srcRect/>
          <a:stretch>
            <a:fillRect/>
          </a:stretch>
        </p:blipFill>
        <p:spPr bwMode="auto">
          <a:xfrm>
            <a:off x="683568" y="1484784"/>
            <a:ext cx="1527297" cy="2160240"/>
          </a:xfrm>
          <a:prstGeom prst="rect">
            <a:avLst/>
          </a:prstGeom>
          <a:noFill/>
          <a:ln w="9525">
            <a:noFill/>
            <a:miter lim="800000"/>
            <a:headEnd/>
            <a:tailEnd/>
          </a:ln>
          <a:effectLst>
            <a:outerShdw blurRad="152400" dist="38100" dir="2700000" sx="101000" sy="101000" algn="tl" rotWithShape="0">
              <a:prstClr val="black">
                <a:alpha val="40000"/>
              </a:prstClr>
            </a:outerShdw>
          </a:effectLst>
        </p:spPr>
      </p:pic>
      <p:sp>
        <p:nvSpPr>
          <p:cNvPr id="17" name="Rechteck 16"/>
          <p:cNvSpPr/>
          <p:nvPr/>
        </p:nvSpPr>
        <p:spPr>
          <a:xfrm>
            <a:off x="683568" y="4509120"/>
            <a:ext cx="1728192" cy="1569660"/>
          </a:xfrm>
          <a:prstGeom prst="rect">
            <a:avLst/>
          </a:prstGeom>
        </p:spPr>
        <p:txBody>
          <a:bodyPr wrap="square">
            <a:spAutoFit/>
          </a:bodyPr>
          <a:lstStyle/>
          <a:p>
            <a:pPr>
              <a:spcBef>
                <a:spcPts val="1325"/>
              </a:spcBef>
            </a:pPr>
            <a:r>
              <a:rPr lang="de-DE" sz="1200" b="1" dirty="0" smtClean="0">
                <a:solidFill>
                  <a:schemeClr val="accent1">
                    <a:lumMod val="50000"/>
                  </a:schemeClr>
                </a:solidFill>
                <a:latin typeface="Linotype Syntax Com Regular" charset="0"/>
                <a:ea typeface="Arial" charset="0"/>
                <a:cs typeface="Arial" charset="0"/>
              </a:rPr>
              <a:t>John Hattie </a:t>
            </a:r>
            <a:r>
              <a:rPr lang="de-DE" sz="1200" dirty="0" smtClean="0">
                <a:solidFill>
                  <a:schemeClr val="accent1">
                    <a:lumMod val="50000"/>
                  </a:schemeClr>
                </a:solidFill>
                <a:latin typeface="Linotype Syntax Com Regular" charset="0"/>
                <a:ea typeface="Arial" charset="0"/>
                <a:cs typeface="Arial" charset="0"/>
              </a:rPr>
              <a:t>et al.: Metaanalyse von</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mehr als 50.000 empirischen Studien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(&gt; 80. Mio. Schülerin-</a:t>
            </a:r>
            <a:r>
              <a:rPr lang="de-DE" sz="1200" dirty="0" err="1" smtClean="0">
                <a:solidFill>
                  <a:schemeClr val="accent1">
                    <a:lumMod val="50000"/>
                  </a:schemeClr>
                </a:solidFill>
                <a:latin typeface="Linotype Syntax Com Regular" charset="0"/>
                <a:ea typeface="Arial" charset="0"/>
                <a:cs typeface="Arial" charset="0"/>
              </a:rPr>
              <a:t>nen</a:t>
            </a:r>
            <a:r>
              <a:rPr lang="de-DE" sz="1200" dirty="0" smtClean="0">
                <a:solidFill>
                  <a:schemeClr val="accent1">
                    <a:lumMod val="50000"/>
                  </a:schemeClr>
                </a:solidFill>
                <a:latin typeface="Linotype Syntax Com Regular" charset="0"/>
                <a:ea typeface="Arial" charset="0"/>
                <a:cs typeface="Arial" charset="0"/>
              </a:rPr>
              <a:t> und Schüler)</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
            </a:r>
            <a:br>
              <a:rPr lang="de-DE" sz="1200" dirty="0" smtClean="0">
                <a:solidFill>
                  <a:schemeClr val="accent1">
                    <a:lumMod val="50000"/>
                  </a:schemeClr>
                </a:solidFill>
                <a:latin typeface="Linotype Syntax Com Regular" charset="0"/>
                <a:ea typeface="Arial" charset="0"/>
                <a:cs typeface="Arial" charset="0"/>
              </a:rPr>
            </a:br>
            <a:r>
              <a:rPr lang="de-DE" sz="1200" dirty="0" smtClean="0">
                <a:solidFill>
                  <a:schemeClr val="accent1">
                    <a:lumMod val="50000"/>
                  </a:schemeClr>
                </a:solidFill>
                <a:latin typeface="Linotype Syntax Com Regular" charset="0"/>
                <a:ea typeface="Arial" charset="0"/>
                <a:cs typeface="Arial" charset="0"/>
              </a:rPr>
              <a:t>2009</a:t>
            </a:r>
          </a:p>
        </p:txBody>
      </p:sp>
      <p:sp>
        <p:nvSpPr>
          <p:cNvPr id="18" name="Text Box 12"/>
          <p:cNvSpPr txBox="1">
            <a:spLocks noChangeArrowheads="1"/>
          </p:cNvSpPr>
          <p:nvPr/>
        </p:nvSpPr>
        <p:spPr bwMode="auto">
          <a:xfrm>
            <a:off x="3275856" y="2158112"/>
            <a:ext cx="4991472" cy="3940759"/>
          </a:xfrm>
          <a:prstGeom prst="rect">
            <a:avLst/>
          </a:prstGeom>
          <a:noFill/>
          <a:ln w="9525">
            <a:noFill/>
            <a:miter lim="800000"/>
            <a:headEnd/>
            <a:tailEnd/>
          </a:ln>
        </p:spPr>
        <p:txBody>
          <a:bodyPr wrap="square">
            <a:prstTxWarp prst="textNoShape">
              <a:avLst/>
            </a:prstTxWarp>
            <a:spAutoFit/>
          </a:bodyPr>
          <a:lstStyle/>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Angstreduktion 	d </a:t>
            </a:r>
            <a:r>
              <a:rPr lang="de-DE" sz="1200" dirty="0">
                <a:solidFill>
                  <a:srgbClr val="254061"/>
                </a:solidFill>
                <a:latin typeface="Linotype Syntax Com Regular" charset="0"/>
                <a:ea typeface="Arial" charset="0"/>
                <a:cs typeface="Arial" charset="0"/>
              </a:rPr>
              <a:t>= .40</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Kooperatives Lernen</a:t>
            </a:r>
            <a:r>
              <a:rPr lang="de-DE" sz="1200" dirty="0">
                <a:solidFill>
                  <a:srgbClr val="254061"/>
                </a:solidFill>
                <a:latin typeface="Linotype Syntax Com Regular" charset="0"/>
                <a:ea typeface="Arial" charset="0"/>
                <a:cs typeface="Arial" charset="0"/>
              </a:rPr>
              <a:t>	d = .41</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Kleingruppenlernen</a:t>
            </a:r>
            <a:r>
              <a:rPr lang="de-DE" sz="1200" dirty="0">
                <a:solidFill>
                  <a:srgbClr val="254061"/>
                </a:solidFill>
                <a:latin typeface="Linotype Syntax Com Regular" charset="0"/>
                <a:ea typeface="Arial" charset="0"/>
                <a:cs typeface="Arial" charset="0"/>
              </a:rPr>
              <a:t>	d = .49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Peer </a:t>
            </a:r>
            <a:r>
              <a:rPr lang="de-DE" sz="1200" dirty="0" err="1">
                <a:solidFill>
                  <a:srgbClr val="254061"/>
                </a:solidFill>
                <a:latin typeface="Linotype Syntax Com Regular" charset="0"/>
                <a:ea typeface="Arial" charset="0"/>
                <a:cs typeface="Arial" charset="0"/>
              </a:rPr>
              <a:t>Tutoring</a:t>
            </a:r>
            <a:r>
              <a:rPr lang="de-DE" sz="1200" dirty="0">
                <a:solidFill>
                  <a:srgbClr val="254061"/>
                </a:solidFill>
                <a:latin typeface="Linotype Syntax Com Regular" charset="0"/>
                <a:ea typeface="Arial" charset="0"/>
                <a:cs typeface="Arial" charset="0"/>
              </a:rPr>
              <a:t>	d = .55</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Herausfordernde Ziele setzen	d = .56</a:t>
            </a:r>
          </a:p>
          <a:p>
            <a:pPr marL="457200" indent="-457200">
              <a:lnSpc>
                <a:spcPct val="140000"/>
              </a:lnSpc>
              <a:buFont typeface="Wingdings" charset="2"/>
              <a:buChar char="§"/>
              <a:tabLst>
                <a:tab pos="3051175" algn="l"/>
                <a:tab pos="5645150" algn="l"/>
              </a:tabLst>
            </a:pPr>
            <a:r>
              <a:rPr lang="de-DE" sz="1200" dirty="0" err="1">
                <a:solidFill>
                  <a:srgbClr val="254061"/>
                </a:solidFill>
                <a:latin typeface="Linotype Syntax Com Regular" charset="0"/>
                <a:ea typeface="Arial" charset="0"/>
                <a:cs typeface="Arial" charset="0"/>
              </a:rPr>
              <a:t>Concept</a:t>
            </a:r>
            <a:r>
              <a:rPr lang="de-DE" sz="1200" dirty="0">
                <a:solidFill>
                  <a:srgbClr val="254061"/>
                </a:solidFill>
                <a:latin typeface="Linotype Syntax Com Regular" charset="0"/>
                <a:ea typeface="Arial" charset="0"/>
                <a:cs typeface="Arial" charset="0"/>
              </a:rPr>
              <a:t> </a:t>
            </a:r>
            <a:r>
              <a:rPr lang="de-DE" sz="1200" dirty="0" err="1">
                <a:solidFill>
                  <a:srgbClr val="254061"/>
                </a:solidFill>
                <a:latin typeface="Linotype Syntax Com Regular" charset="0"/>
                <a:ea typeface="Arial" charset="0"/>
                <a:cs typeface="Arial" charset="0"/>
              </a:rPr>
              <a:t>Mapping</a:t>
            </a:r>
            <a:r>
              <a:rPr lang="de-DE" sz="1200" dirty="0">
                <a:solidFill>
                  <a:srgbClr val="254061"/>
                </a:solidFill>
                <a:latin typeface="Linotype Syntax Com Regular" charset="0"/>
                <a:ea typeface="Arial" charset="0"/>
                <a:cs typeface="Arial" charset="0"/>
              </a:rPr>
              <a:t>	d = .57</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Arbeit mit Lösungsbeispielen	d = .57</a:t>
            </a:r>
          </a:p>
          <a:p>
            <a:pPr marL="457200" indent="-457200">
              <a:lnSpc>
                <a:spcPct val="140000"/>
              </a:lnSpc>
              <a:buFont typeface="Wingdings" charset="2"/>
              <a:buChar char="§"/>
              <a:tabLst>
                <a:tab pos="3051175" algn="l"/>
                <a:tab pos="5645150" algn="l"/>
              </a:tabLst>
            </a:pPr>
            <a:r>
              <a:rPr lang="de-DE" sz="1200" dirty="0">
                <a:solidFill>
                  <a:srgbClr val="254061"/>
                </a:solidFill>
                <a:latin typeface="Linotype Syntax Com Regular" charset="0"/>
                <a:ea typeface="Arial" charset="0"/>
                <a:cs typeface="Arial" charset="0"/>
              </a:rPr>
              <a:t>Direkte Instruktion	</a:t>
            </a:r>
            <a:r>
              <a:rPr lang="de-DE" sz="1200" dirty="0" smtClean="0">
                <a:solidFill>
                  <a:srgbClr val="254061"/>
                </a:solidFill>
                <a:latin typeface="Linotype Syntax Com Regular" charset="0"/>
                <a:ea typeface="Arial" charset="0"/>
                <a:cs typeface="Arial" charset="0"/>
              </a:rPr>
              <a:t>d </a:t>
            </a:r>
            <a:r>
              <a:rPr lang="de-DE" sz="1200" dirty="0">
                <a:solidFill>
                  <a:srgbClr val="254061"/>
                </a:solidFill>
                <a:latin typeface="Linotype Syntax Com Regular" charset="0"/>
                <a:ea typeface="Arial" charset="0"/>
                <a:cs typeface="Arial" charset="0"/>
              </a:rPr>
              <a:t>= .</a:t>
            </a:r>
            <a:r>
              <a:rPr lang="de-DE" sz="1200" dirty="0" smtClean="0">
                <a:solidFill>
                  <a:srgbClr val="254061"/>
                </a:solidFill>
                <a:latin typeface="Linotype Syntax Com Regular" charset="0"/>
                <a:ea typeface="Arial" charset="0"/>
                <a:cs typeface="Arial" charset="0"/>
              </a:rPr>
              <a:t>59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Metakognitive Strategien	d = .69</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Verteiltes vs. massives Lernen	d = .71 </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Lehrkraft-Schüler-Verhältnis	d = .72</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Feedback	d = .73</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Klarheit der Instruktion	d = .75</a:t>
            </a:r>
          </a:p>
          <a:p>
            <a:pPr marL="457200" indent="-457200">
              <a:lnSpc>
                <a:spcPct val="140000"/>
              </a:lnSpc>
              <a:buFont typeface="Wingdings" charset="2"/>
              <a:buChar char="§"/>
              <a:tabLst>
                <a:tab pos="3051175" algn="l"/>
                <a:tab pos="5645150" algn="l"/>
              </a:tabLst>
            </a:pPr>
            <a:r>
              <a:rPr lang="de-DE" sz="1200" dirty="0" err="1" smtClean="0">
                <a:solidFill>
                  <a:srgbClr val="254061"/>
                </a:solidFill>
                <a:latin typeface="Linotype Syntax Com Regular" charset="0"/>
                <a:ea typeface="Arial" charset="0"/>
                <a:cs typeface="Arial" charset="0"/>
              </a:rPr>
              <a:t>Micro</a:t>
            </a:r>
            <a:r>
              <a:rPr lang="de-DE" sz="1200" dirty="0" smtClean="0">
                <a:solidFill>
                  <a:srgbClr val="254061"/>
                </a:solidFill>
                <a:latin typeface="Linotype Syntax Com Regular" charset="0"/>
                <a:ea typeface="Arial" charset="0"/>
                <a:cs typeface="Arial" charset="0"/>
              </a:rPr>
              <a:t>-Teaching	d = .88</a:t>
            </a:r>
          </a:p>
          <a:p>
            <a:pPr marL="457200" indent="-457200">
              <a:lnSpc>
                <a:spcPct val="140000"/>
              </a:lnSpc>
              <a:buFont typeface="Wingdings" charset="2"/>
              <a:buChar char="§"/>
              <a:tabLst>
                <a:tab pos="3051175" algn="l"/>
                <a:tab pos="5645150" algn="l"/>
              </a:tabLst>
            </a:pPr>
            <a:r>
              <a:rPr lang="de-DE" sz="1200" dirty="0" smtClean="0">
                <a:solidFill>
                  <a:srgbClr val="254061"/>
                </a:solidFill>
                <a:latin typeface="Linotype Syntax Com Regular" charset="0"/>
                <a:ea typeface="Arial" charset="0"/>
                <a:cs typeface="Arial" charset="0"/>
              </a:rPr>
              <a:t>Formatives </a:t>
            </a:r>
            <a:r>
              <a:rPr lang="de-DE" sz="1200" dirty="0" err="1" smtClean="0">
                <a:solidFill>
                  <a:srgbClr val="254061"/>
                </a:solidFill>
                <a:latin typeface="Linotype Syntax Com Regular" charset="0"/>
                <a:ea typeface="Arial" charset="0"/>
                <a:cs typeface="Arial" charset="0"/>
              </a:rPr>
              <a:t>Assessment</a:t>
            </a:r>
            <a:r>
              <a:rPr lang="de-DE" sz="1200" dirty="0" smtClean="0">
                <a:solidFill>
                  <a:srgbClr val="254061"/>
                </a:solidFill>
                <a:latin typeface="Linotype Syntax Com Regular" charset="0"/>
                <a:ea typeface="Arial" charset="0"/>
                <a:cs typeface="Arial" charset="0"/>
              </a:rPr>
              <a:t>	d = .90</a:t>
            </a:r>
            <a:endParaRPr lang="de-DE" sz="1200" dirty="0">
              <a:solidFill>
                <a:srgbClr val="254061"/>
              </a:solidFill>
              <a:latin typeface="Linotype Syntax Com Regular" charset="0"/>
              <a:ea typeface="Arial" charset="0"/>
              <a:cs typeface="Arial" charset="0"/>
            </a:endParaRPr>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linds(horizontal)">
                                      <p:cBhvr>
                                        <p:cTn id="18" dur="500"/>
                                        <p:tgtEl>
                                          <p:spTgt spid="18">
                                            <p:txEl>
                                              <p:pRg st="0" end="0"/>
                                            </p:txEl>
                                          </p:spTgt>
                                        </p:tgtEl>
                                      </p:cBhvr>
                                    </p:animEffect>
                                  </p:childTnLst>
                                </p:cTn>
                              </p:par>
                              <p:par>
                                <p:cTn id="19" presetID="3" presetClass="entr" presetSubtype="10" fill="hold" grpId="0" nodeType="withEffect">
                                  <p:stCondLst>
                                    <p:cond delay="0"/>
                                  </p:stCondLst>
                                  <p:iterate type="lt">
                                    <p:tmPct val="0"/>
                                  </p:iterate>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blinds(horizontal)">
                                      <p:cBhvr>
                                        <p:cTn id="21" dur="500"/>
                                        <p:tgtEl>
                                          <p:spTgt spid="18">
                                            <p:txEl>
                                              <p:pRg st="1" end="1"/>
                                            </p:txEl>
                                          </p:spTgt>
                                        </p:tgtEl>
                                      </p:cBhvr>
                                    </p:animEffect>
                                  </p:childTnLst>
                                </p:cTn>
                              </p:par>
                              <p:par>
                                <p:cTn id="22" presetID="3" presetClass="entr" presetSubtype="10" fill="hold" grpId="0" nodeType="withEffect">
                                  <p:stCondLst>
                                    <p:cond delay="0"/>
                                  </p:stCondLst>
                                  <p:iterate type="lt">
                                    <p:tmPct val="0"/>
                                  </p:iterate>
                                  <p:childTnLst>
                                    <p:set>
                                      <p:cBhvr>
                                        <p:cTn id="23" dur="1" fill="hold">
                                          <p:stCondLst>
                                            <p:cond delay="0"/>
                                          </p:stCondLst>
                                        </p:cTn>
                                        <p:tgtEl>
                                          <p:spTgt spid="18">
                                            <p:txEl>
                                              <p:pRg st="2" end="2"/>
                                            </p:txEl>
                                          </p:spTgt>
                                        </p:tgtEl>
                                        <p:attrNameLst>
                                          <p:attrName>style.visibility</p:attrName>
                                        </p:attrNameLst>
                                      </p:cBhvr>
                                      <p:to>
                                        <p:strVal val="visible"/>
                                      </p:to>
                                    </p:set>
                                    <p:animEffect transition="in" filter="blinds(horizontal)">
                                      <p:cBhvr>
                                        <p:cTn id="24" dur="500"/>
                                        <p:tgtEl>
                                          <p:spTgt spid="18">
                                            <p:txEl>
                                              <p:pRg st="2" end="2"/>
                                            </p:txEl>
                                          </p:spTgt>
                                        </p:tgtEl>
                                      </p:cBhvr>
                                    </p:animEffect>
                                  </p:childTnLst>
                                </p:cTn>
                              </p:par>
                              <p:par>
                                <p:cTn id="25" presetID="3" presetClass="entr" presetSubtype="10" fill="hold" grpId="0" nodeType="withEffect">
                                  <p:stCondLst>
                                    <p:cond delay="0"/>
                                  </p:stCondLst>
                                  <p:iterate type="lt">
                                    <p:tmPct val="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blinds(horizontal)">
                                      <p:cBhvr>
                                        <p:cTn id="27" dur="500"/>
                                        <p:tgtEl>
                                          <p:spTgt spid="18">
                                            <p:txEl>
                                              <p:pRg st="3" end="3"/>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blinds(horizontal)">
                                      <p:cBhvr>
                                        <p:cTn id="30" dur="500"/>
                                        <p:tgtEl>
                                          <p:spTgt spid="18">
                                            <p:txEl>
                                              <p:pRg st="4" end="4"/>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blinds(horizontal)">
                                      <p:cBhvr>
                                        <p:cTn id="33" dur="500"/>
                                        <p:tgtEl>
                                          <p:spTgt spid="18">
                                            <p:txEl>
                                              <p:pRg st="5" end="5"/>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xEl>
                                              <p:pRg st="6" end="6"/>
                                            </p:txEl>
                                          </p:spTgt>
                                        </p:tgtEl>
                                        <p:attrNameLst>
                                          <p:attrName>style.visibility</p:attrName>
                                        </p:attrNameLst>
                                      </p:cBhvr>
                                      <p:to>
                                        <p:strVal val="visible"/>
                                      </p:to>
                                    </p:set>
                                    <p:animEffect transition="in" filter="blinds(horizontal)">
                                      <p:cBhvr>
                                        <p:cTn id="36" dur="500"/>
                                        <p:tgtEl>
                                          <p:spTgt spid="18">
                                            <p:txEl>
                                              <p:pRg st="6" end="6"/>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xEl>
                                              <p:pRg st="7" end="7"/>
                                            </p:txEl>
                                          </p:spTgt>
                                        </p:tgtEl>
                                        <p:attrNameLst>
                                          <p:attrName>style.visibility</p:attrName>
                                        </p:attrNameLst>
                                      </p:cBhvr>
                                      <p:to>
                                        <p:strVal val="visible"/>
                                      </p:to>
                                    </p:set>
                                    <p:animEffect transition="in" filter="blinds(horizontal)">
                                      <p:cBhvr>
                                        <p:cTn id="39" dur="500"/>
                                        <p:tgtEl>
                                          <p:spTgt spid="18">
                                            <p:txEl>
                                              <p:pRg st="7" end="7"/>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blinds(horizontal)">
                                      <p:cBhvr>
                                        <p:cTn id="42" dur="500"/>
                                        <p:tgtEl>
                                          <p:spTgt spid="18">
                                            <p:txEl>
                                              <p:pRg st="8" end="8"/>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xEl>
                                              <p:pRg st="9" end="9"/>
                                            </p:txEl>
                                          </p:spTgt>
                                        </p:tgtEl>
                                        <p:attrNameLst>
                                          <p:attrName>style.visibility</p:attrName>
                                        </p:attrNameLst>
                                      </p:cBhvr>
                                      <p:to>
                                        <p:strVal val="visible"/>
                                      </p:to>
                                    </p:set>
                                    <p:animEffect transition="in" filter="blinds(horizontal)">
                                      <p:cBhvr>
                                        <p:cTn id="45" dur="500"/>
                                        <p:tgtEl>
                                          <p:spTgt spid="18">
                                            <p:txEl>
                                              <p:pRg st="9" end="9"/>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
                                            <p:txEl>
                                              <p:pRg st="10" end="10"/>
                                            </p:txEl>
                                          </p:spTgt>
                                        </p:tgtEl>
                                        <p:attrNameLst>
                                          <p:attrName>style.visibility</p:attrName>
                                        </p:attrNameLst>
                                      </p:cBhvr>
                                      <p:to>
                                        <p:strVal val="visible"/>
                                      </p:to>
                                    </p:set>
                                    <p:animEffect transition="in" filter="blinds(horizontal)">
                                      <p:cBhvr>
                                        <p:cTn id="48" dur="500"/>
                                        <p:tgtEl>
                                          <p:spTgt spid="18">
                                            <p:txEl>
                                              <p:pRg st="10" end="10"/>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xEl>
                                              <p:pRg st="11" end="11"/>
                                            </p:txEl>
                                          </p:spTgt>
                                        </p:tgtEl>
                                        <p:attrNameLst>
                                          <p:attrName>style.visibility</p:attrName>
                                        </p:attrNameLst>
                                      </p:cBhvr>
                                      <p:to>
                                        <p:strVal val="visible"/>
                                      </p:to>
                                    </p:set>
                                    <p:animEffect transition="in" filter="blinds(horizontal)">
                                      <p:cBhvr>
                                        <p:cTn id="51" dur="500"/>
                                        <p:tgtEl>
                                          <p:spTgt spid="18">
                                            <p:txEl>
                                              <p:pRg st="11" end="11"/>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xEl>
                                              <p:pRg st="12" end="12"/>
                                            </p:txEl>
                                          </p:spTgt>
                                        </p:tgtEl>
                                        <p:attrNameLst>
                                          <p:attrName>style.visibility</p:attrName>
                                        </p:attrNameLst>
                                      </p:cBhvr>
                                      <p:to>
                                        <p:strVal val="visible"/>
                                      </p:to>
                                    </p:set>
                                    <p:animEffect transition="in" filter="blinds(horizontal)">
                                      <p:cBhvr>
                                        <p:cTn id="54" dur="500"/>
                                        <p:tgtEl>
                                          <p:spTgt spid="18">
                                            <p:txEl>
                                              <p:pRg st="12" end="12"/>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8">
                                            <p:txEl>
                                              <p:pRg st="13" end="13"/>
                                            </p:txEl>
                                          </p:spTgt>
                                        </p:tgtEl>
                                        <p:attrNameLst>
                                          <p:attrName>style.visibility</p:attrName>
                                        </p:attrNameLst>
                                      </p:cBhvr>
                                      <p:to>
                                        <p:strVal val="visible"/>
                                      </p:to>
                                    </p:set>
                                    <p:animEffect transition="in" filter="blinds(horizontal)">
                                      <p:cBhvr>
                                        <p:cTn id="57" dur="500"/>
                                        <p:tgtEl>
                                          <p:spTgt spid="18">
                                            <p:txEl>
                                              <p:pRg st="13" end="13"/>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8">
                                            <p:txEl>
                                              <p:pRg st="14" end="14"/>
                                            </p:txEl>
                                          </p:spTgt>
                                        </p:tgtEl>
                                        <p:attrNameLst>
                                          <p:attrName>style.visibility</p:attrName>
                                        </p:attrNameLst>
                                      </p:cBhvr>
                                      <p:to>
                                        <p:strVal val="visible"/>
                                      </p:to>
                                    </p:set>
                                    <p:animEffect transition="in" filter="blinds(horizontal)">
                                      <p:cBhvr>
                                        <p:cTn id="60" dur="500"/>
                                        <p:tgtEl>
                                          <p:spTgt spid="18">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mph" presetSubtype="0" nodeType="clickEffect">
                                  <p:stCondLst>
                                    <p:cond delay="0"/>
                                  </p:stCondLst>
                                  <p:iterate type="lt">
                                    <p:tmAbs val="25"/>
                                  </p:iterate>
                                  <p:childTnLst>
                                    <p:set>
                                      <p:cBhvr override="childStyle">
                                        <p:cTn id="64" dur="indefinite"/>
                                        <p:tgtEl>
                                          <p:spTgt spid="18">
                                            <p:txEl>
                                              <p:pRg st="1" end="1"/>
                                            </p:txEl>
                                          </p:spTgt>
                                        </p:tgtEl>
                                        <p:attrNameLst>
                                          <p:attrName>style.fontWeight</p:attrName>
                                        </p:attrNameLst>
                                      </p:cBhvr>
                                      <p:to>
                                        <p:strVal val="bold"/>
                                      </p:to>
                                    </p:set>
                                  </p:childTnLst>
                                </p:cTn>
                              </p:par>
                              <p:par>
                                <p:cTn id="65" presetID="15" presetClass="emph" presetSubtype="0" nodeType="withEffect">
                                  <p:stCondLst>
                                    <p:cond delay="0"/>
                                  </p:stCondLst>
                                  <p:iterate type="lt">
                                    <p:tmAbs val="25"/>
                                  </p:iterate>
                                  <p:childTnLst>
                                    <p:set>
                                      <p:cBhvr override="childStyle">
                                        <p:cTn id="66" dur="indefinite"/>
                                        <p:tgtEl>
                                          <p:spTgt spid="18">
                                            <p:txEl>
                                              <p:pRg st="2" end="2"/>
                                            </p:txEl>
                                          </p:spTgt>
                                        </p:tgtEl>
                                        <p:attrNameLst>
                                          <p:attrName>style.fontWeight</p:attrName>
                                        </p:attrNameLst>
                                      </p:cBhvr>
                                      <p:to>
                                        <p:strVal val="bold"/>
                                      </p:to>
                                    </p:set>
                                  </p:childTnLst>
                                </p:cTn>
                              </p:par>
                              <p:par>
                                <p:cTn id="67" presetID="15" presetClass="emph" presetSubtype="0" nodeType="withEffect">
                                  <p:stCondLst>
                                    <p:cond delay="0"/>
                                  </p:stCondLst>
                                  <p:iterate type="lt">
                                    <p:tmAbs val="25"/>
                                  </p:iterate>
                                  <p:childTnLst>
                                    <p:set>
                                      <p:cBhvr override="childStyle">
                                        <p:cTn id="68" dur="indefinite"/>
                                        <p:tgtEl>
                                          <p:spTgt spid="18">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14" name="Rechteck 13"/>
          <p:cNvSpPr/>
          <p:nvPr/>
        </p:nvSpPr>
        <p:spPr>
          <a:xfrm>
            <a:off x="697146" y="1484784"/>
            <a:ext cx="3226781" cy="461665"/>
          </a:xfrm>
          <a:prstGeom prst="rect">
            <a:avLst/>
          </a:prstGeom>
        </p:spPr>
        <p:txBody>
          <a:bodyPr wrap="none">
            <a:spAutoFit/>
          </a:bodyPr>
          <a:lstStyle/>
          <a:p>
            <a:pPr lvl="0" algn="ctr">
              <a:spcBef>
                <a:spcPct val="0"/>
              </a:spcBef>
              <a:defRPr/>
            </a:pPr>
            <a:r>
              <a:rPr lang="en-US" sz="2400" dirty="0" err="1" smtClean="0"/>
              <a:t>Kooperative</a:t>
            </a:r>
            <a:r>
              <a:rPr lang="en-US" sz="2400" dirty="0" smtClean="0"/>
              <a:t> </a:t>
            </a:r>
            <a:r>
              <a:rPr lang="en-US" sz="2400" dirty="0" err="1" smtClean="0"/>
              <a:t>Lernformen</a:t>
            </a:r>
            <a:endParaRPr lang="en-US" sz="2400" dirty="0" smtClean="0"/>
          </a:p>
        </p:txBody>
      </p:sp>
      <p:sp>
        <p:nvSpPr>
          <p:cNvPr id="15" name="Rechteck 14"/>
          <p:cNvSpPr/>
          <p:nvPr/>
        </p:nvSpPr>
        <p:spPr>
          <a:xfrm>
            <a:off x="747362" y="2206605"/>
            <a:ext cx="7929094" cy="1754326"/>
          </a:xfrm>
          <a:prstGeom prst="rect">
            <a:avLst/>
          </a:prstGeom>
        </p:spPr>
        <p:txBody>
          <a:bodyPr wrap="none">
            <a:spAutoFit/>
          </a:bodyPr>
          <a:lstStyle/>
          <a:p>
            <a:pPr lvl="0">
              <a:spcBef>
                <a:spcPct val="0"/>
              </a:spcBef>
              <a:defRPr/>
            </a:pPr>
            <a:r>
              <a:rPr lang="en-US" dirty="0" smtClean="0">
                <a:hlinkClick r:id="rId3"/>
              </a:rPr>
              <a:t>http://sinus-transfer.uni-bayreuth.de/module/modul_8kooperatives_lernen.html</a:t>
            </a:r>
            <a:endParaRPr lang="en-US" dirty="0" smtClean="0"/>
          </a:p>
          <a:p>
            <a:pPr lvl="0">
              <a:spcBef>
                <a:spcPct val="0"/>
              </a:spcBef>
              <a:defRPr/>
            </a:pPr>
            <a:r>
              <a:rPr lang="en-US" dirty="0" smtClean="0">
                <a:hlinkClick r:id="rId3"/>
              </a:rPr>
              <a:t>http://sinus-transfer.uni-bayreuth.de/fileadmin/MaterialienBT/Modul_8_Hepp.pdf</a:t>
            </a:r>
          </a:p>
          <a:p>
            <a:pPr lvl="0">
              <a:spcBef>
                <a:spcPct val="0"/>
              </a:spcBef>
              <a:defRPr/>
            </a:pPr>
            <a:r>
              <a:rPr lang="en-US" dirty="0" smtClean="0">
                <a:hlinkClick r:id="rId3"/>
              </a:rPr>
              <a:t>http://www.kooperatives-lernen.de/  (Norm Green)</a:t>
            </a:r>
            <a:br>
              <a:rPr lang="en-US" dirty="0" smtClean="0">
                <a:hlinkClick r:id="rId3"/>
              </a:rPr>
            </a:br>
            <a:r>
              <a:rPr lang="en-US" dirty="0" smtClean="0">
                <a:hlinkClick r:id="rId3"/>
              </a:rPr>
              <a:t>http://www.intime.uni.edu/coop_learning/</a:t>
            </a:r>
          </a:p>
          <a:p>
            <a:pPr lvl="0">
              <a:spcBef>
                <a:spcPct val="0"/>
              </a:spcBef>
              <a:defRPr/>
            </a:pPr>
            <a:endParaRPr lang="en-US" dirty="0" smtClean="0">
              <a:hlinkClick r:id="rId3"/>
            </a:endParaRPr>
          </a:p>
          <a:p>
            <a:pPr lvl="0">
              <a:spcBef>
                <a:spcPct val="0"/>
              </a:spcBef>
              <a:defRPr/>
            </a:pPr>
            <a:r>
              <a:rPr lang="en-US" dirty="0" smtClean="0">
                <a:hlinkClick r:id="rId3"/>
              </a:rPr>
              <a:t>http://www.stangl-taller.at/ARBEITSBLAETTER/LERNEN/Gruppenlernen.shtml</a:t>
            </a:r>
          </a:p>
        </p:txBody>
      </p:sp>
      <p:sp>
        <p:nvSpPr>
          <p:cNvPr id="16" name="Textfeld 15"/>
          <p:cNvSpPr txBox="1"/>
          <p:nvPr/>
        </p:nvSpPr>
        <p:spPr>
          <a:xfrm>
            <a:off x="1979712" y="4293096"/>
            <a:ext cx="4883773" cy="1938992"/>
          </a:xfrm>
          <a:prstGeom prst="rect">
            <a:avLst/>
          </a:prstGeom>
          <a:noFill/>
        </p:spPr>
        <p:txBody>
          <a:bodyPr wrap="none" rtlCol="0">
            <a:spAutoFit/>
          </a:bodyPr>
          <a:lstStyle/>
          <a:p>
            <a:r>
              <a:rPr lang="de-DE" sz="2400" dirty="0" smtClean="0"/>
              <a:t>Kugellager</a:t>
            </a:r>
          </a:p>
          <a:p>
            <a:r>
              <a:rPr lang="de-DE" sz="2400" dirty="0" smtClean="0"/>
              <a:t>1-2-4-alle-Methode (</a:t>
            </a:r>
            <a:r>
              <a:rPr lang="de-DE" sz="2400" dirty="0" err="1" smtClean="0"/>
              <a:t>think</a:t>
            </a:r>
            <a:r>
              <a:rPr lang="de-DE" sz="2400" dirty="0" smtClean="0"/>
              <a:t>-pair-</a:t>
            </a:r>
            <a:r>
              <a:rPr lang="de-DE" sz="2400" dirty="0" err="1" smtClean="0"/>
              <a:t>share</a:t>
            </a:r>
            <a:r>
              <a:rPr lang="de-DE" sz="2400" dirty="0" smtClean="0"/>
              <a:t>)</a:t>
            </a:r>
          </a:p>
          <a:p>
            <a:r>
              <a:rPr lang="de-DE" sz="2400" dirty="0" smtClean="0"/>
              <a:t>Gruppenpuzzle</a:t>
            </a:r>
          </a:p>
          <a:p>
            <a:r>
              <a:rPr lang="de-DE" sz="2400" dirty="0" smtClean="0"/>
              <a:t>Lerntandems</a:t>
            </a:r>
          </a:p>
          <a:p>
            <a:r>
              <a:rPr lang="de-DE" sz="2400" dirty="0" smtClean="0"/>
              <a:t>…</a:t>
            </a:r>
            <a:endParaRPr lang="de-DE" sz="2400" dirty="0"/>
          </a:p>
        </p:txBody>
      </p:sp>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en-US" sz="4400" dirty="0" err="1" smtClean="0"/>
              <a:t>Gruppenpuzzle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p:cNvPicPr>
            <a:picLocks noChangeAspect="1" noChangeArrowheads="1"/>
          </p:cNvPicPr>
          <p:nvPr/>
        </p:nvPicPr>
        <p:blipFill>
          <a:blip r:embed="rId3" cstate="print"/>
          <a:srcRect/>
          <a:stretch>
            <a:fillRect/>
          </a:stretch>
        </p:blipFill>
        <p:spPr bwMode="auto">
          <a:xfrm>
            <a:off x="1187624" y="1916832"/>
            <a:ext cx="6981825" cy="3971925"/>
          </a:xfrm>
          <a:prstGeom prst="rect">
            <a:avLst/>
          </a:prstGeom>
          <a:noFill/>
          <a:ln w="9525">
            <a:noFill/>
            <a:miter lim="800000"/>
            <a:headEnd/>
            <a:tailEnd/>
          </a:ln>
        </p:spPr>
      </p:pic>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en-US" sz="4400" dirty="0" err="1" smtClean="0"/>
              <a:t>Einfach</a:t>
            </a:r>
            <a:r>
              <a:rPr lang="en-US" sz="4400" dirty="0" smtClean="0"/>
              <a:t> </a:t>
            </a:r>
            <a:r>
              <a:rPr lang="en-US" sz="4400" dirty="0" err="1" smtClean="0"/>
              <a:t>aber</a:t>
            </a:r>
            <a:r>
              <a:rPr lang="en-US" sz="4400" dirty="0" smtClean="0"/>
              <a:t> </a:t>
            </a:r>
            <a:r>
              <a:rPr lang="en-US" sz="4400" dirty="0" err="1" smtClean="0"/>
              <a:t>wirkungsvoll</a:t>
            </a:r>
            <a:r>
              <a:rPr lang="en-US" sz="4400" dirty="0" smtClean="0"/>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Inhaltsplatzhalter 17"/>
          <p:cNvSpPr>
            <a:spLocks noGrp="1"/>
          </p:cNvSpPr>
          <p:nvPr>
            <p:ph idx="1"/>
          </p:nvPr>
        </p:nvSpPr>
        <p:spPr>
          <a:xfrm>
            <a:off x="539552" y="2060849"/>
            <a:ext cx="8229600" cy="4320480"/>
          </a:xfrm>
        </p:spPr>
        <p:txBody>
          <a:bodyPr/>
          <a:lstStyle/>
          <a:p>
            <a:pPr>
              <a:buNone/>
            </a:pPr>
            <a:r>
              <a:rPr lang="de-DE" sz="2400" b="1" dirty="0" smtClean="0"/>
              <a:t>     </a:t>
            </a:r>
            <a:r>
              <a:rPr lang="de-DE" sz="2800" b="1" dirty="0" smtClean="0"/>
              <a:t>Die 1-2-4-alle-Methode </a:t>
            </a:r>
            <a:br>
              <a:rPr lang="de-DE" sz="2800" b="1" dirty="0" smtClean="0"/>
            </a:br>
            <a:r>
              <a:rPr lang="de-DE" sz="2000" dirty="0" smtClean="0"/>
              <a:t>(Think – pair – </a:t>
            </a:r>
            <a:r>
              <a:rPr lang="de-DE" sz="2000" dirty="0" err="1" smtClean="0"/>
              <a:t>share</a:t>
            </a:r>
            <a:r>
              <a:rPr lang="de-DE" sz="2000" dirty="0" smtClean="0"/>
              <a:t>) </a:t>
            </a:r>
            <a:endParaRPr lang="de-DE" sz="2400" dirty="0"/>
          </a:p>
        </p:txBody>
      </p:sp>
      <p:pic>
        <p:nvPicPr>
          <p:cNvPr id="7170" name="Picture 2" descr="C:\Users\lutz\Desktop\Image1.jpg"/>
          <p:cNvPicPr>
            <a:picLocks noChangeAspect="1" noChangeArrowheads="1"/>
          </p:cNvPicPr>
          <p:nvPr/>
        </p:nvPicPr>
        <p:blipFill>
          <a:blip r:embed="rId3" cstate="print"/>
          <a:srcRect/>
          <a:stretch>
            <a:fillRect/>
          </a:stretch>
        </p:blipFill>
        <p:spPr bwMode="auto">
          <a:xfrm>
            <a:off x="827584" y="2996952"/>
            <a:ext cx="4625155" cy="2231529"/>
          </a:xfrm>
          <a:prstGeom prst="rect">
            <a:avLst/>
          </a:prstGeom>
          <a:noFill/>
        </p:spPr>
      </p:pic>
      <p:pic>
        <p:nvPicPr>
          <p:cNvPr id="7" name="Picture 2" descr="C:\Users\lutz\Desktop\Image1.jpg"/>
          <p:cNvPicPr>
            <a:picLocks noChangeAspect="1" noChangeArrowheads="1"/>
          </p:cNvPicPr>
          <p:nvPr/>
        </p:nvPicPr>
        <p:blipFill>
          <a:blip r:embed="rId3" cstate="print"/>
          <a:srcRect l="3474"/>
          <a:stretch>
            <a:fillRect/>
          </a:stretch>
        </p:blipFill>
        <p:spPr bwMode="auto">
          <a:xfrm>
            <a:off x="3995936" y="4581128"/>
            <a:ext cx="4464496" cy="2231529"/>
          </a:xfrm>
          <a:prstGeom prst="rect">
            <a:avLst/>
          </a:prstGeom>
          <a:noFill/>
        </p:spPr>
      </p:pic>
      <p:sp>
        <p:nvSpPr>
          <p:cNvPr id="8" name="Textfeld 7"/>
          <p:cNvSpPr txBox="1"/>
          <p:nvPr/>
        </p:nvSpPr>
        <p:spPr>
          <a:xfrm>
            <a:off x="6173616" y="2276872"/>
            <a:ext cx="1227644" cy="923330"/>
          </a:xfrm>
          <a:prstGeom prst="rect">
            <a:avLst/>
          </a:prstGeom>
          <a:solidFill>
            <a:schemeClr val="accent2">
              <a:lumMod val="60000"/>
              <a:lumOff val="40000"/>
            </a:schemeClr>
          </a:solidFill>
        </p:spPr>
        <p:txBody>
          <a:bodyPr wrap="none" rtlCol="0">
            <a:spAutoFit/>
          </a:bodyPr>
          <a:lstStyle/>
          <a:p>
            <a:pPr algn="ctr"/>
            <a:r>
              <a:rPr lang="de-DE" b="1" dirty="0" smtClean="0">
                <a:solidFill>
                  <a:schemeClr val="bg1"/>
                </a:solidFill>
              </a:rPr>
              <a:t>Lehrkraft</a:t>
            </a:r>
            <a:br>
              <a:rPr lang="de-DE" b="1" dirty="0" smtClean="0">
                <a:solidFill>
                  <a:schemeClr val="bg1"/>
                </a:solidFill>
              </a:rPr>
            </a:br>
            <a:r>
              <a:rPr lang="de-DE" b="1" dirty="0" smtClean="0">
                <a:solidFill>
                  <a:schemeClr val="bg1"/>
                </a:solidFill>
              </a:rPr>
              <a:t> stellt eine </a:t>
            </a:r>
            <a:br>
              <a:rPr lang="de-DE" b="1" dirty="0" smtClean="0">
                <a:solidFill>
                  <a:schemeClr val="bg1"/>
                </a:solidFill>
              </a:rPr>
            </a:br>
            <a:r>
              <a:rPr lang="de-DE" b="1" dirty="0" smtClean="0">
                <a:solidFill>
                  <a:schemeClr val="bg1"/>
                </a:solidFill>
              </a:rPr>
              <a:t>Frage</a:t>
            </a:r>
            <a:endParaRPr lang="de-DE" b="1" dirty="0">
              <a:solidFill>
                <a:schemeClr val="bg1"/>
              </a:solidFill>
            </a:endParaRPr>
          </a:p>
        </p:txBody>
      </p:sp>
      <p:sp>
        <p:nvSpPr>
          <p:cNvPr id="9" name="Flussdiagramm: Verbindungsstelle 8"/>
          <p:cNvSpPr/>
          <p:nvPr/>
        </p:nvSpPr>
        <p:spPr>
          <a:xfrm>
            <a:off x="1547664"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0" name="Flussdiagramm: Verbindungsstelle 9"/>
          <p:cNvSpPr/>
          <p:nvPr/>
        </p:nvSpPr>
        <p:spPr>
          <a:xfrm>
            <a:off x="2699792" y="29249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1" name="Flussdiagramm: Verbindungsstelle 10"/>
          <p:cNvSpPr/>
          <p:nvPr/>
        </p:nvSpPr>
        <p:spPr>
          <a:xfrm>
            <a:off x="4139952" y="3077344"/>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2" name="Flussdiagramm: Verbindungsstelle 11"/>
          <p:cNvSpPr/>
          <p:nvPr/>
        </p:nvSpPr>
        <p:spPr>
          <a:xfrm>
            <a:off x="1043608"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3" name="Flussdiagramm: Verbindungsstelle 12"/>
          <p:cNvSpPr/>
          <p:nvPr/>
        </p:nvSpPr>
        <p:spPr>
          <a:xfrm>
            <a:off x="2051720" y="4149080"/>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4" name="Flussdiagramm: Verbindungsstelle 13"/>
          <p:cNvSpPr/>
          <p:nvPr/>
        </p:nvSpPr>
        <p:spPr>
          <a:xfrm>
            <a:off x="3203848" y="429309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5" name="Flussdiagramm: Verbindungsstelle 14"/>
          <p:cNvSpPr/>
          <p:nvPr/>
        </p:nvSpPr>
        <p:spPr>
          <a:xfrm>
            <a:off x="4499992"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6" name="Flussdiagramm: Verbindungsstelle 15"/>
          <p:cNvSpPr/>
          <p:nvPr/>
        </p:nvSpPr>
        <p:spPr>
          <a:xfrm>
            <a:off x="5724128" y="45811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7" name="Flussdiagramm: Verbindungsstelle 16"/>
          <p:cNvSpPr/>
          <p:nvPr/>
        </p:nvSpPr>
        <p:spPr>
          <a:xfrm>
            <a:off x="4067944"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19" name="Flussdiagramm: Verbindungsstelle 18"/>
          <p:cNvSpPr/>
          <p:nvPr/>
        </p:nvSpPr>
        <p:spPr>
          <a:xfrm>
            <a:off x="5004048" y="5733256"/>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0" name="Flussdiagramm: Verbindungsstelle 19"/>
          <p:cNvSpPr/>
          <p:nvPr/>
        </p:nvSpPr>
        <p:spPr>
          <a:xfrm>
            <a:off x="7164288" y="4733528"/>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1" name="Flussdiagramm: Verbindungsstelle 20"/>
          <p:cNvSpPr/>
          <p:nvPr/>
        </p:nvSpPr>
        <p:spPr>
          <a:xfrm>
            <a:off x="6228184" y="5877272"/>
            <a:ext cx="720080" cy="720080"/>
          </a:xfrm>
          <a:prstGeom prst="flowChartConnector">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rgbClr val="FF0000"/>
                </a:solidFill>
              </a:rPr>
              <a:t>?</a:t>
            </a:r>
            <a:endParaRPr lang="de-DE" sz="1600" b="1" dirty="0">
              <a:solidFill>
                <a:srgbClr val="FF0000"/>
              </a:solidFill>
            </a:endParaRPr>
          </a:p>
        </p:txBody>
      </p:sp>
      <p:sp>
        <p:nvSpPr>
          <p:cNvPr id="22"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868144" y="1988840"/>
            <a:ext cx="1428750" cy="1514475"/>
          </a:xfrm>
          <a:prstGeom prst="rect">
            <a:avLst/>
          </a:prstGeom>
          <a:noFill/>
          <a:ln w="9525">
            <a:noFill/>
            <a:miter lim="800000"/>
            <a:headEnd/>
            <a:tailEnd/>
          </a:ln>
        </p:spPr>
      </p:pic>
      <p:sp>
        <p:nvSpPr>
          <p:cNvPr id="6" name="Abgerundetes Rechteck 5"/>
          <p:cNvSpPr/>
          <p:nvPr/>
        </p:nvSpPr>
        <p:spPr>
          <a:xfrm>
            <a:off x="5364088" y="1772816"/>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1</a:t>
            </a:r>
            <a:endParaRPr lang="de-DE" b="1" dirty="0">
              <a:effectLst>
                <a:outerShdw blurRad="38100" dist="38100" dir="2700000" algn="tl">
                  <a:srgbClr val="000000">
                    <a:alpha val="43137"/>
                  </a:srgbClr>
                </a:outerShdw>
              </a:effectLst>
            </a:endParaRPr>
          </a:p>
        </p:txBody>
      </p:sp>
      <p:sp>
        <p:nvSpPr>
          <p:cNvPr id="7" name="Abgerundetes Rechteck 6"/>
          <p:cNvSpPr/>
          <p:nvPr/>
        </p:nvSpPr>
        <p:spPr>
          <a:xfrm>
            <a:off x="6372200" y="1484784"/>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2</a:t>
            </a:r>
            <a:endParaRPr lang="de-DE" b="1" dirty="0">
              <a:effectLst>
                <a:outerShdw blurRad="38100" dist="38100" dir="2700000" algn="tl">
                  <a:srgbClr val="000000">
                    <a:alpha val="43137"/>
                  </a:srgbClr>
                </a:outerShdw>
              </a:effectLst>
            </a:endParaRPr>
          </a:p>
        </p:txBody>
      </p:sp>
      <p:sp>
        <p:nvSpPr>
          <p:cNvPr id="8" name="Abgerundetes Rechteck 7"/>
          <p:cNvSpPr/>
          <p:nvPr/>
        </p:nvSpPr>
        <p:spPr>
          <a:xfrm>
            <a:off x="7236296" y="1988840"/>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3</a:t>
            </a:r>
            <a:endParaRPr lang="de-DE" sz="3200" dirty="0"/>
          </a:p>
        </p:txBody>
      </p:sp>
      <p:sp>
        <p:nvSpPr>
          <p:cNvPr id="9" name="Abgerundetes Rechteck 8"/>
          <p:cNvSpPr/>
          <p:nvPr/>
        </p:nvSpPr>
        <p:spPr>
          <a:xfrm>
            <a:off x="7308304" y="2780928"/>
            <a:ext cx="720080" cy="5040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4</a:t>
            </a:r>
            <a:endParaRPr lang="de-DE" sz="3200" dirty="0"/>
          </a:p>
        </p:txBody>
      </p:sp>
      <p:sp>
        <p:nvSpPr>
          <p:cNvPr id="10" name="Abgerundetes Rechteck 9"/>
          <p:cNvSpPr/>
          <p:nvPr/>
        </p:nvSpPr>
        <p:spPr>
          <a:xfrm>
            <a:off x="6660232" y="3429000"/>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5</a:t>
            </a:r>
            <a:endParaRPr lang="de-DE" sz="3200" dirty="0"/>
          </a:p>
        </p:txBody>
      </p:sp>
      <p:sp>
        <p:nvSpPr>
          <p:cNvPr id="11" name="Abgerundetes Rechteck 10"/>
          <p:cNvSpPr/>
          <p:nvPr/>
        </p:nvSpPr>
        <p:spPr>
          <a:xfrm>
            <a:off x="5508104" y="335699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6</a:t>
            </a:r>
            <a:endParaRPr lang="de-DE" sz="3200" dirty="0"/>
          </a:p>
        </p:txBody>
      </p:sp>
      <p:sp>
        <p:nvSpPr>
          <p:cNvPr id="13" name="Textfeld 12"/>
          <p:cNvSpPr txBox="1"/>
          <p:nvPr/>
        </p:nvSpPr>
        <p:spPr>
          <a:xfrm>
            <a:off x="849385" y="1268760"/>
            <a:ext cx="4680192" cy="523220"/>
          </a:xfrm>
          <a:prstGeom prst="rect">
            <a:avLst/>
          </a:prstGeom>
          <a:noFill/>
        </p:spPr>
        <p:txBody>
          <a:bodyPr wrap="none" rtlCol="0">
            <a:spAutoFit/>
          </a:bodyPr>
          <a:lstStyle/>
          <a:p>
            <a:r>
              <a:rPr lang="de-DE" sz="2800" b="1" dirty="0" smtClean="0"/>
              <a:t>Lernen an Stationen </a:t>
            </a:r>
            <a:r>
              <a:rPr lang="de-DE" sz="2800" dirty="0" smtClean="0"/>
              <a:t>„</a:t>
            </a:r>
            <a:r>
              <a:rPr lang="de-DE" sz="2800" b="1" dirty="0" smtClean="0"/>
              <a:t>Energie“</a:t>
            </a:r>
            <a:endParaRPr lang="de-DE" sz="2000" b="1" dirty="0" smtClean="0"/>
          </a:p>
        </p:txBody>
      </p:sp>
      <p:sp>
        <p:nvSpPr>
          <p:cNvPr id="15" name="Abgerundetes Rechteck 14"/>
          <p:cNvSpPr/>
          <p:nvPr/>
        </p:nvSpPr>
        <p:spPr>
          <a:xfrm>
            <a:off x="5148064" y="263691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7</a:t>
            </a:r>
            <a:endParaRPr lang="de-DE" sz="3200" dirty="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sp>
        <p:nvSpPr>
          <p:cNvPr id="21" name="Inhaltsplatzhalter 11"/>
          <p:cNvSpPr>
            <a:spLocks noGrp="1"/>
          </p:cNvSpPr>
          <p:nvPr>
            <p:ph idx="1"/>
          </p:nvPr>
        </p:nvSpPr>
        <p:spPr>
          <a:xfrm>
            <a:off x="827584" y="2132856"/>
            <a:ext cx="4392488" cy="3993307"/>
          </a:xfrm>
        </p:spPr>
        <p:txBody>
          <a:bodyPr>
            <a:normAutofit/>
          </a:bodyPr>
          <a:lstStyle/>
          <a:p>
            <a:pPr>
              <a:buNone/>
            </a:pPr>
            <a:r>
              <a:rPr lang="de-DE" sz="2000" b="1" dirty="0" smtClean="0"/>
              <a:t>Nicht-experimentelle Stationen</a:t>
            </a:r>
          </a:p>
          <a:p>
            <a:r>
              <a:rPr lang="de-DE" sz="2000" b="1" dirty="0" smtClean="0">
                <a:solidFill>
                  <a:schemeClr val="accent6">
                    <a:lumMod val="50000"/>
                  </a:schemeClr>
                </a:solidFill>
              </a:rPr>
              <a:t>Station 5</a:t>
            </a:r>
            <a:r>
              <a:rPr lang="de-DE" sz="2000" dirty="0" smtClean="0"/>
              <a:t/>
            </a:r>
            <a:br>
              <a:rPr lang="de-DE" sz="2000" dirty="0" smtClean="0"/>
            </a:br>
            <a:r>
              <a:rPr lang="de-DE" sz="2000" dirty="0" smtClean="0"/>
              <a:t>Kreuzworträtsel</a:t>
            </a:r>
          </a:p>
          <a:p>
            <a:r>
              <a:rPr lang="de-DE" sz="2000" b="1" dirty="0" smtClean="0">
                <a:solidFill>
                  <a:schemeClr val="accent6">
                    <a:lumMod val="50000"/>
                  </a:schemeClr>
                </a:solidFill>
              </a:rPr>
              <a:t>Station 6</a:t>
            </a:r>
            <a:r>
              <a:rPr lang="de-DE" sz="2000" dirty="0" smtClean="0"/>
              <a:t/>
            </a:r>
            <a:br>
              <a:rPr lang="de-DE" sz="2000" dirty="0" smtClean="0"/>
            </a:br>
            <a:r>
              <a:rPr lang="de-DE" sz="2000" dirty="0" smtClean="0"/>
              <a:t>Kälte speichern</a:t>
            </a:r>
            <a:br>
              <a:rPr lang="de-DE" sz="2000" dirty="0" smtClean="0"/>
            </a:br>
            <a:r>
              <a:rPr lang="de-DE" sz="2000" dirty="0" smtClean="0"/>
              <a:t>(Text in Tabelle umwandeln)</a:t>
            </a:r>
          </a:p>
          <a:p>
            <a:r>
              <a:rPr lang="de-DE" sz="2000" b="1" dirty="0" smtClean="0">
                <a:solidFill>
                  <a:schemeClr val="accent6">
                    <a:lumMod val="50000"/>
                  </a:schemeClr>
                </a:solidFill>
              </a:rPr>
              <a:t>Station 7</a:t>
            </a:r>
            <a:r>
              <a:rPr lang="de-DE" sz="2000" dirty="0" smtClean="0"/>
              <a:t/>
            </a:r>
            <a:br>
              <a:rPr lang="de-DE" sz="2000" dirty="0" smtClean="0"/>
            </a:br>
            <a:r>
              <a:rPr lang="de-DE" sz="2000" dirty="0" smtClean="0"/>
              <a:t>Temperaturverlauf beim Erhitzen von Wasser</a:t>
            </a:r>
            <a:br>
              <a:rPr lang="de-DE" sz="2000" dirty="0" smtClean="0"/>
            </a:br>
            <a:r>
              <a:rPr lang="de-DE" sz="2000" dirty="0" smtClean="0"/>
              <a:t>(Interpretieren eines Graphen)</a:t>
            </a:r>
          </a:p>
        </p:txBody>
      </p:sp>
      <p:sp>
        <p:nvSpPr>
          <p:cNvPr id="1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blinds(horizontal)">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linds(horizont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blinds(horizontal)">
                                      <p:cBhvr>
                                        <p:cTn id="1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fontScale="92500" lnSpcReduction="20000"/>
          </a:bodyPr>
          <a:lstStyle/>
          <a:p>
            <a:pPr lvl="0" algn="ctr">
              <a:spcBef>
                <a:spcPct val="0"/>
              </a:spcBef>
              <a:defRPr/>
            </a:pPr>
            <a:r>
              <a:rPr lang="en-US" sz="4400" dirty="0" smtClean="0"/>
              <a:t>1-</a:t>
            </a:r>
            <a:r>
              <a:rPr lang="en-US" sz="6000" dirty="0" smtClean="0"/>
              <a:t>2</a:t>
            </a:r>
            <a:r>
              <a:rPr lang="en-US" sz="4400" dirty="0" smtClean="0"/>
              <a:t>-4-alle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descr="C:\Users\lutz\Desktop\Image1.jpg"/>
          <p:cNvPicPr>
            <a:picLocks noChangeAspect="1" noChangeArrowheads="1"/>
          </p:cNvPicPr>
          <p:nvPr/>
        </p:nvPicPr>
        <p:blipFill>
          <a:blip r:embed="rId3" cstate="print"/>
          <a:srcRect/>
          <a:stretch>
            <a:fillRect/>
          </a:stretch>
        </p:blipFill>
        <p:spPr bwMode="auto">
          <a:xfrm>
            <a:off x="827584" y="2996952"/>
            <a:ext cx="4625155" cy="2231529"/>
          </a:xfrm>
          <a:prstGeom prst="rect">
            <a:avLst/>
          </a:prstGeom>
          <a:noFill/>
        </p:spPr>
      </p:pic>
      <p:pic>
        <p:nvPicPr>
          <p:cNvPr id="7" name="Picture 2" descr="C:\Users\lutz\Desktop\Image1.jpg"/>
          <p:cNvPicPr>
            <a:picLocks noChangeAspect="1" noChangeArrowheads="1"/>
          </p:cNvPicPr>
          <p:nvPr/>
        </p:nvPicPr>
        <p:blipFill>
          <a:blip r:embed="rId3" cstate="print"/>
          <a:srcRect l="3474"/>
          <a:stretch>
            <a:fillRect/>
          </a:stretch>
        </p:blipFill>
        <p:spPr bwMode="auto">
          <a:xfrm>
            <a:off x="3995936" y="4581128"/>
            <a:ext cx="4464496" cy="2231529"/>
          </a:xfrm>
          <a:prstGeom prst="rect">
            <a:avLst/>
          </a:prstGeom>
          <a:noFill/>
        </p:spPr>
      </p:pic>
      <p:grpSp>
        <p:nvGrpSpPr>
          <p:cNvPr id="10" name="Gruppieren 9"/>
          <p:cNvGrpSpPr/>
          <p:nvPr/>
        </p:nvGrpSpPr>
        <p:grpSpPr>
          <a:xfrm>
            <a:off x="1547664" y="2924944"/>
            <a:ext cx="1800200" cy="720080"/>
            <a:chOff x="1547664" y="2924944"/>
            <a:chExt cx="1800200" cy="720080"/>
          </a:xfrm>
        </p:grpSpPr>
        <p:sp>
          <p:nvSpPr>
            <p:cNvPr id="8" name="Ellipse 7"/>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und rechts 8"/>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p:cNvGrpSpPr/>
          <p:nvPr/>
        </p:nvGrpSpPr>
        <p:grpSpPr>
          <a:xfrm>
            <a:off x="1043608" y="4149080"/>
            <a:ext cx="1800200" cy="720080"/>
            <a:chOff x="1547664" y="2924944"/>
            <a:chExt cx="1800200" cy="720080"/>
          </a:xfrm>
        </p:grpSpPr>
        <p:sp>
          <p:nvSpPr>
            <p:cNvPr id="12" name="Ellipse 11"/>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und rechts 12"/>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p:nvGrpSpPr>
        <p:grpSpPr>
          <a:xfrm rot="7686582">
            <a:off x="3193135" y="3722704"/>
            <a:ext cx="1800200" cy="720080"/>
            <a:chOff x="1547664" y="2924944"/>
            <a:chExt cx="1800200" cy="720080"/>
          </a:xfrm>
        </p:grpSpPr>
        <p:sp>
          <p:nvSpPr>
            <p:cNvPr id="15" name="Ellipse 14"/>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und rechts 15"/>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p:cNvGrpSpPr/>
          <p:nvPr/>
        </p:nvGrpSpPr>
        <p:grpSpPr>
          <a:xfrm>
            <a:off x="5868144" y="4581128"/>
            <a:ext cx="1800200" cy="720080"/>
            <a:chOff x="1547664" y="2924944"/>
            <a:chExt cx="1800200" cy="720080"/>
          </a:xfrm>
        </p:grpSpPr>
        <p:sp>
          <p:nvSpPr>
            <p:cNvPr id="19" name="Ellipse 18"/>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und rechts 19"/>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p:cNvGrpSpPr/>
          <p:nvPr/>
        </p:nvGrpSpPr>
        <p:grpSpPr>
          <a:xfrm>
            <a:off x="5148064" y="5733256"/>
            <a:ext cx="1800200" cy="720080"/>
            <a:chOff x="1547664" y="2924944"/>
            <a:chExt cx="1800200" cy="720080"/>
          </a:xfrm>
        </p:grpSpPr>
        <p:sp>
          <p:nvSpPr>
            <p:cNvPr id="22" name="Ellipse 21"/>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links und rechts 22"/>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p:cNvGrpSpPr/>
          <p:nvPr/>
        </p:nvGrpSpPr>
        <p:grpSpPr>
          <a:xfrm rot="7686582">
            <a:off x="3790625" y="5162864"/>
            <a:ext cx="1800200" cy="720080"/>
            <a:chOff x="1547664" y="2924944"/>
            <a:chExt cx="1800200" cy="720080"/>
          </a:xfrm>
        </p:grpSpPr>
        <p:sp>
          <p:nvSpPr>
            <p:cNvPr id="25" name="Ellipse 24"/>
            <p:cNvSpPr/>
            <p:nvPr/>
          </p:nvSpPr>
          <p:spPr>
            <a:xfrm>
              <a:off x="1547664" y="2924944"/>
              <a:ext cx="1800200" cy="720080"/>
            </a:xfrm>
            <a:prstGeom prst="ellipse">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2065788" y="3156704"/>
              <a:ext cx="792088" cy="2880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lnSpcReduction="10000"/>
          </a:bodyPr>
          <a:lstStyle/>
          <a:p>
            <a:pPr lvl="0" algn="ctr">
              <a:spcBef>
                <a:spcPct val="0"/>
              </a:spcBef>
              <a:defRPr/>
            </a:pPr>
            <a:r>
              <a:rPr lang="en-US" sz="4400" dirty="0" smtClean="0"/>
              <a:t>1-2-</a:t>
            </a:r>
            <a:r>
              <a:rPr lang="en-US" sz="5400" dirty="0" smtClean="0"/>
              <a:t>4-alle</a:t>
            </a:r>
            <a:endParaRPr lang="en-US" sz="4400" dirty="0"/>
          </a:p>
        </p:txBody>
      </p:sp>
      <p:pic>
        <p:nvPicPr>
          <p:cNvPr id="7170" name="Picture 2" descr="C:\Users\lutz\Desktop\Image1.jpg"/>
          <p:cNvPicPr>
            <a:picLocks noChangeAspect="1" noChangeArrowheads="1"/>
          </p:cNvPicPr>
          <p:nvPr/>
        </p:nvPicPr>
        <p:blipFill>
          <a:blip r:embed="rId3" cstate="print"/>
          <a:srcRect/>
          <a:stretch>
            <a:fillRect/>
          </a:stretch>
        </p:blipFill>
        <p:spPr bwMode="auto">
          <a:xfrm>
            <a:off x="827584" y="2996952"/>
            <a:ext cx="4625155" cy="2231529"/>
          </a:xfrm>
          <a:prstGeom prst="rect">
            <a:avLst/>
          </a:prstGeom>
          <a:noFill/>
        </p:spPr>
      </p:pic>
      <p:pic>
        <p:nvPicPr>
          <p:cNvPr id="7" name="Picture 2" descr="C:\Users\lutz\Desktop\Image1.jpg"/>
          <p:cNvPicPr>
            <a:picLocks noChangeAspect="1" noChangeArrowheads="1"/>
          </p:cNvPicPr>
          <p:nvPr/>
        </p:nvPicPr>
        <p:blipFill>
          <a:blip r:embed="rId3" cstate="print"/>
          <a:srcRect l="3474"/>
          <a:stretch>
            <a:fillRect/>
          </a:stretch>
        </p:blipFill>
        <p:spPr bwMode="auto">
          <a:xfrm>
            <a:off x="3995936" y="4581128"/>
            <a:ext cx="4464496" cy="2231529"/>
          </a:xfrm>
          <a:prstGeom prst="rect">
            <a:avLst/>
          </a:prstGeom>
          <a:noFill/>
        </p:spPr>
      </p:pic>
      <p:sp>
        <p:nvSpPr>
          <p:cNvPr id="27" name="Explosion 1 26"/>
          <p:cNvSpPr/>
          <p:nvPr/>
        </p:nvSpPr>
        <p:spPr>
          <a:xfrm>
            <a:off x="1403648" y="2708920"/>
            <a:ext cx="7200800" cy="3744416"/>
          </a:xfrm>
          <a:prstGeom prst="irregularSeal1">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457200" y="1124744"/>
            <a:ext cx="8229600" cy="854968"/>
          </a:xfrm>
          <a:prstGeom prst="rect">
            <a:avLst/>
          </a:prstGeom>
        </p:spPr>
        <p:txBody>
          <a:bodyPr vert="horz" lIns="91440" tIns="45720" rIns="91440" bIns="45720" rtlCol="0" anchor="ctr">
            <a:normAutofit/>
          </a:bodyPr>
          <a:lstStyle/>
          <a:p>
            <a:pPr lvl="0" algn="ctr">
              <a:spcBef>
                <a:spcPct val="0"/>
              </a:spcBef>
              <a:defRPr/>
            </a:pPr>
            <a:r>
              <a:rPr lang="en-US" sz="3600" dirty="0" err="1" smtClean="0"/>
              <a:t>Gruppen</a:t>
            </a:r>
            <a:r>
              <a:rPr lang="en-US" sz="3600" dirty="0" smtClean="0"/>
              <a:t> </a:t>
            </a:r>
            <a:r>
              <a:rPr lang="en-US" sz="3600" dirty="0" err="1" smtClean="0"/>
              <a:t>bilden</a:t>
            </a:r>
            <a:r>
              <a:rPr lang="en-US" sz="3600" dirty="0" smtClean="0"/>
              <a:t> (4 x 5er)</a:t>
            </a:r>
            <a:endParaRPr lang="en-US" sz="4400" dirty="0"/>
          </a:p>
        </p:txBody>
      </p:sp>
      <p:pic>
        <p:nvPicPr>
          <p:cNvPr id="2" name="Picture 2" descr="Dom St. Salvator und romanische Michaelskirche in Fulda"/>
          <p:cNvPicPr>
            <a:picLocks noChangeAspect="1" noChangeArrowheads="1"/>
          </p:cNvPicPr>
          <p:nvPr/>
        </p:nvPicPr>
        <p:blipFill>
          <a:blip r:embed="rId3" cstate="print"/>
          <a:srcRect/>
          <a:stretch>
            <a:fillRect/>
          </a:stretch>
        </p:blipFill>
        <p:spPr bwMode="auto">
          <a:xfrm>
            <a:off x="755576" y="1916832"/>
            <a:ext cx="3371850" cy="2219326"/>
          </a:xfrm>
          <a:prstGeom prst="rect">
            <a:avLst/>
          </a:prstGeom>
          <a:noFill/>
        </p:spPr>
      </p:pic>
      <p:pic>
        <p:nvPicPr>
          <p:cNvPr id="1030" name="Picture 6" descr="Hexenturm in Fulda"/>
          <p:cNvPicPr>
            <a:picLocks noChangeAspect="1" noChangeArrowheads="1"/>
          </p:cNvPicPr>
          <p:nvPr/>
        </p:nvPicPr>
        <p:blipFill>
          <a:blip r:embed="rId4" cstate="print"/>
          <a:srcRect/>
          <a:stretch>
            <a:fillRect/>
          </a:stretch>
        </p:blipFill>
        <p:spPr bwMode="auto">
          <a:xfrm>
            <a:off x="755576" y="4365104"/>
            <a:ext cx="3371850" cy="2219326"/>
          </a:xfrm>
          <a:prstGeom prst="rect">
            <a:avLst/>
          </a:prstGeom>
          <a:noFill/>
        </p:spPr>
      </p:pic>
      <p:pic>
        <p:nvPicPr>
          <p:cNvPr id="1032" name="Picture 8" descr="Michaelskirche in Fulda"/>
          <p:cNvPicPr>
            <a:picLocks noChangeAspect="1" noChangeArrowheads="1"/>
          </p:cNvPicPr>
          <p:nvPr/>
        </p:nvPicPr>
        <p:blipFill>
          <a:blip r:embed="rId5" cstate="print"/>
          <a:srcRect/>
          <a:stretch>
            <a:fillRect/>
          </a:stretch>
        </p:blipFill>
        <p:spPr bwMode="auto">
          <a:xfrm>
            <a:off x="5076056" y="4365104"/>
            <a:ext cx="3371850" cy="2219326"/>
          </a:xfrm>
          <a:prstGeom prst="rect">
            <a:avLst/>
          </a:prstGeom>
          <a:noFill/>
        </p:spPr>
      </p:pic>
      <p:sp>
        <p:nvSpPr>
          <p:cNvPr id="12" name="Freihandform 11"/>
          <p:cNvSpPr/>
          <p:nvPr/>
        </p:nvSpPr>
        <p:spPr>
          <a:xfrm>
            <a:off x="1035698" y="1931437"/>
            <a:ext cx="1978090" cy="2211355"/>
          </a:xfrm>
          <a:custGeom>
            <a:avLst/>
            <a:gdLst>
              <a:gd name="connsiteX0" fmla="*/ 0 w 1978090"/>
              <a:gd name="connsiteY0" fmla="*/ 0 h 2211355"/>
              <a:gd name="connsiteX1" fmla="*/ 18661 w 1978090"/>
              <a:gd name="connsiteY1" fmla="*/ 83975 h 2211355"/>
              <a:gd name="connsiteX2" fmla="*/ 46653 w 1978090"/>
              <a:gd name="connsiteY2" fmla="*/ 149290 h 2211355"/>
              <a:gd name="connsiteX3" fmla="*/ 93306 w 1978090"/>
              <a:gd name="connsiteY3" fmla="*/ 195943 h 2211355"/>
              <a:gd name="connsiteX4" fmla="*/ 111967 w 1978090"/>
              <a:gd name="connsiteY4" fmla="*/ 223934 h 2211355"/>
              <a:gd name="connsiteX5" fmla="*/ 167951 w 1978090"/>
              <a:gd name="connsiteY5" fmla="*/ 261257 h 2211355"/>
              <a:gd name="connsiteX6" fmla="*/ 223935 w 1978090"/>
              <a:gd name="connsiteY6" fmla="*/ 279918 h 2211355"/>
              <a:gd name="connsiteX7" fmla="*/ 289249 w 1978090"/>
              <a:gd name="connsiteY7" fmla="*/ 326571 h 2211355"/>
              <a:gd name="connsiteX8" fmla="*/ 317241 w 1978090"/>
              <a:gd name="connsiteY8" fmla="*/ 335902 h 2211355"/>
              <a:gd name="connsiteX9" fmla="*/ 345233 w 1978090"/>
              <a:gd name="connsiteY9" fmla="*/ 354563 h 2211355"/>
              <a:gd name="connsiteX10" fmla="*/ 382555 w 1978090"/>
              <a:gd name="connsiteY10" fmla="*/ 363894 h 2211355"/>
              <a:gd name="connsiteX11" fmla="*/ 475861 w 1978090"/>
              <a:gd name="connsiteY11" fmla="*/ 391885 h 2211355"/>
              <a:gd name="connsiteX12" fmla="*/ 494522 w 1978090"/>
              <a:gd name="connsiteY12" fmla="*/ 410547 h 2211355"/>
              <a:gd name="connsiteX13" fmla="*/ 569167 w 1978090"/>
              <a:gd name="connsiteY13" fmla="*/ 429208 h 2211355"/>
              <a:gd name="connsiteX14" fmla="*/ 597159 w 1978090"/>
              <a:gd name="connsiteY14" fmla="*/ 447869 h 2211355"/>
              <a:gd name="connsiteX15" fmla="*/ 662473 w 1978090"/>
              <a:gd name="connsiteY15" fmla="*/ 466530 h 2211355"/>
              <a:gd name="connsiteX16" fmla="*/ 718457 w 1978090"/>
              <a:gd name="connsiteY16" fmla="*/ 503853 h 2211355"/>
              <a:gd name="connsiteX17" fmla="*/ 849086 w 1978090"/>
              <a:gd name="connsiteY17" fmla="*/ 531845 h 2211355"/>
              <a:gd name="connsiteX18" fmla="*/ 886408 w 1978090"/>
              <a:gd name="connsiteY18" fmla="*/ 550506 h 2211355"/>
              <a:gd name="connsiteX19" fmla="*/ 923731 w 1978090"/>
              <a:gd name="connsiteY19" fmla="*/ 559836 h 2211355"/>
              <a:gd name="connsiteX20" fmla="*/ 951722 w 1978090"/>
              <a:gd name="connsiteY20" fmla="*/ 578498 h 2211355"/>
              <a:gd name="connsiteX21" fmla="*/ 1007706 w 1978090"/>
              <a:gd name="connsiteY21" fmla="*/ 597159 h 2211355"/>
              <a:gd name="connsiteX22" fmla="*/ 1035698 w 1978090"/>
              <a:gd name="connsiteY22" fmla="*/ 606490 h 2211355"/>
              <a:gd name="connsiteX23" fmla="*/ 1091682 w 1978090"/>
              <a:gd name="connsiteY23" fmla="*/ 634481 h 2211355"/>
              <a:gd name="connsiteX24" fmla="*/ 1110343 w 1978090"/>
              <a:gd name="connsiteY24" fmla="*/ 653143 h 2211355"/>
              <a:gd name="connsiteX25" fmla="*/ 1175657 w 1978090"/>
              <a:gd name="connsiteY25" fmla="*/ 671804 h 2211355"/>
              <a:gd name="connsiteX26" fmla="*/ 1231641 w 1978090"/>
              <a:gd name="connsiteY26" fmla="*/ 709126 h 2211355"/>
              <a:gd name="connsiteX27" fmla="*/ 1259633 w 1978090"/>
              <a:gd name="connsiteY27" fmla="*/ 718457 h 2211355"/>
              <a:gd name="connsiteX28" fmla="*/ 1315616 w 1978090"/>
              <a:gd name="connsiteY28" fmla="*/ 755779 h 2211355"/>
              <a:gd name="connsiteX29" fmla="*/ 1334278 w 1978090"/>
              <a:gd name="connsiteY29" fmla="*/ 774441 h 2211355"/>
              <a:gd name="connsiteX30" fmla="*/ 1371600 w 1978090"/>
              <a:gd name="connsiteY30" fmla="*/ 793102 h 2211355"/>
              <a:gd name="connsiteX31" fmla="*/ 1399592 w 1978090"/>
              <a:gd name="connsiteY31" fmla="*/ 821094 h 2211355"/>
              <a:gd name="connsiteX32" fmla="*/ 1427584 w 1978090"/>
              <a:gd name="connsiteY32" fmla="*/ 839755 h 2211355"/>
              <a:gd name="connsiteX33" fmla="*/ 1455575 w 1978090"/>
              <a:gd name="connsiteY33" fmla="*/ 867747 h 2211355"/>
              <a:gd name="connsiteX34" fmla="*/ 1520890 w 1978090"/>
              <a:gd name="connsiteY34" fmla="*/ 923730 h 2211355"/>
              <a:gd name="connsiteX35" fmla="*/ 1576873 w 1978090"/>
              <a:gd name="connsiteY35" fmla="*/ 1017036 h 2211355"/>
              <a:gd name="connsiteX36" fmla="*/ 1623526 w 1978090"/>
              <a:gd name="connsiteY36" fmla="*/ 1082351 h 2211355"/>
              <a:gd name="connsiteX37" fmla="*/ 1632857 w 1978090"/>
              <a:gd name="connsiteY37" fmla="*/ 1110343 h 2211355"/>
              <a:gd name="connsiteX38" fmla="*/ 1698171 w 1978090"/>
              <a:gd name="connsiteY38" fmla="*/ 1203649 h 2211355"/>
              <a:gd name="connsiteX39" fmla="*/ 1726163 w 1978090"/>
              <a:gd name="connsiteY39" fmla="*/ 1268963 h 2211355"/>
              <a:gd name="connsiteX40" fmla="*/ 1763486 w 1978090"/>
              <a:gd name="connsiteY40" fmla="*/ 1343608 h 2211355"/>
              <a:gd name="connsiteX41" fmla="*/ 1772816 w 1978090"/>
              <a:gd name="connsiteY41" fmla="*/ 1399592 h 2211355"/>
              <a:gd name="connsiteX42" fmla="*/ 1791478 w 1978090"/>
              <a:gd name="connsiteY42" fmla="*/ 1427583 h 2211355"/>
              <a:gd name="connsiteX43" fmla="*/ 1810139 w 1978090"/>
              <a:gd name="connsiteY43" fmla="*/ 1464906 h 2211355"/>
              <a:gd name="connsiteX44" fmla="*/ 1847461 w 1978090"/>
              <a:gd name="connsiteY44" fmla="*/ 1558212 h 2211355"/>
              <a:gd name="connsiteX45" fmla="*/ 1875453 w 1978090"/>
              <a:gd name="connsiteY45" fmla="*/ 1660849 h 2211355"/>
              <a:gd name="connsiteX46" fmla="*/ 1884784 w 1978090"/>
              <a:gd name="connsiteY46" fmla="*/ 1688841 h 2211355"/>
              <a:gd name="connsiteX47" fmla="*/ 1894114 w 1978090"/>
              <a:gd name="connsiteY47" fmla="*/ 1716832 h 2211355"/>
              <a:gd name="connsiteX48" fmla="*/ 1903445 w 1978090"/>
              <a:gd name="connsiteY48" fmla="*/ 1782147 h 2211355"/>
              <a:gd name="connsiteX49" fmla="*/ 1912775 w 1978090"/>
              <a:gd name="connsiteY49" fmla="*/ 1810139 h 2211355"/>
              <a:gd name="connsiteX50" fmla="*/ 1922106 w 1978090"/>
              <a:gd name="connsiteY50" fmla="*/ 1884783 h 2211355"/>
              <a:gd name="connsiteX51" fmla="*/ 1950098 w 1978090"/>
              <a:gd name="connsiteY51" fmla="*/ 1968759 h 2211355"/>
              <a:gd name="connsiteX52" fmla="*/ 1959429 w 1978090"/>
              <a:gd name="connsiteY52" fmla="*/ 1996751 h 2211355"/>
              <a:gd name="connsiteX53" fmla="*/ 1968759 w 1978090"/>
              <a:gd name="connsiteY53" fmla="*/ 2062065 h 2211355"/>
              <a:gd name="connsiteX54" fmla="*/ 1978090 w 1978090"/>
              <a:gd name="connsiteY54" fmla="*/ 2211355 h 221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78090" h="2211355">
                <a:moveTo>
                  <a:pt x="0" y="0"/>
                </a:moveTo>
                <a:cubicBezTo>
                  <a:pt x="16838" y="101023"/>
                  <a:pt x="287" y="19664"/>
                  <a:pt x="18661" y="83975"/>
                </a:cubicBezTo>
                <a:cubicBezTo>
                  <a:pt x="28801" y="119466"/>
                  <a:pt x="22550" y="121743"/>
                  <a:pt x="46653" y="149290"/>
                </a:cubicBezTo>
                <a:cubicBezTo>
                  <a:pt x="61135" y="165841"/>
                  <a:pt x="81107" y="177644"/>
                  <a:pt x="93306" y="195943"/>
                </a:cubicBezTo>
                <a:cubicBezTo>
                  <a:pt x="99526" y="205273"/>
                  <a:pt x="103528" y="216550"/>
                  <a:pt x="111967" y="223934"/>
                </a:cubicBezTo>
                <a:cubicBezTo>
                  <a:pt x="128846" y="238703"/>
                  <a:pt x="146674" y="254165"/>
                  <a:pt x="167951" y="261257"/>
                </a:cubicBezTo>
                <a:lnTo>
                  <a:pt x="223935" y="279918"/>
                </a:lnTo>
                <a:cubicBezTo>
                  <a:pt x="232392" y="286261"/>
                  <a:pt x="275602" y="319747"/>
                  <a:pt x="289249" y="326571"/>
                </a:cubicBezTo>
                <a:cubicBezTo>
                  <a:pt x="298046" y="330970"/>
                  <a:pt x="308444" y="331503"/>
                  <a:pt x="317241" y="335902"/>
                </a:cubicBezTo>
                <a:cubicBezTo>
                  <a:pt x="327271" y="340917"/>
                  <a:pt x="334926" y="350146"/>
                  <a:pt x="345233" y="354563"/>
                </a:cubicBezTo>
                <a:cubicBezTo>
                  <a:pt x="357020" y="359615"/>
                  <a:pt x="370272" y="360209"/>
                  <a:pt x="382555" y="363894"/>
                </a:cubicBezTo>
                <a:cubicBezTo>
                  <a:pt x="496112" y="397961"/>
                  <a:pt x="389854" y="370384"/>
                  <a:pt x="475861" y="391885"/>
                </a:cubicBezTo>
                <a:cubicBezTo>
                  <a:pt x="482081" y="398106"/>
                  <a:pt x="486436" y="407082"/>
                  <a:pt x="494522" y="410547"/>
                </a:cubicBezTo>
                <a:cubicBezTo>
                  <a:pt x="569078" y="442500"/>
                  <a:pt x="514807" y="402028"/>
                  <a:pt x="569167" y="429208"/>
                </a:cubicBezTo>
                <a:cubicBezTo>
                  <a:pt x="579197" y="434223"/>
                  <a:pt x="587129" y="442854"/>
                  <a:pt x="597159" y="447869"/>
                </a:cubicBezTo>
                <a:cubicBezTo>
                  <a:pt x="610548" y="454564"/>
                  <a:pt x="650510" y="463539"/>
                  <a:pt x="662473" y="466530"/>
                </a:cubicBezTo>
                <a:cubicBezTo>
                  <a:pt x="681134" y="478971"/>
                  <a:pt x="697180" y="496761"/>
                  <a:pt x="718457" y="503853"/>
                </a:cubicBezTo>
                <a:cubicBezTo>
                  <a:pt x="798230" y="530443"/>
                  <a:pt x="754922" y="520074"/>
                  <a:pt x="849086" y="531845"/>
                </a:cubicBezTo>
                <a:cubicBezTo>
                  <a:pt x="861527" y="538065"/>
                  <a:pt x="873384" y="545622"/>
                  <a:pt x="886408" y="550506"/>
                </a:cubicBezTo>
                <a:cubicBezTo>
                  <a:pt x="898415" y="555009"/>
                  <a:pt x="911944" y="554784"/>
                  <a:pt x="923731" y="559836"/>
                </a:cubicBezTo>
                <a:cubicBezTo>
                  <a:pt x="934038" y="564253"/>
                  <a:pt x="941475" y="573944"/>
                  <a:pt x="951722" y="578498"/>
                </a:cubicBezTo>
                <a:cubicBezTo>
                  <a:pt x="969697" y="586487"/>
                  <a:pt x="989045" y="590939"/>
                  <a:pt x="1007706" y="597159"/>
                </a:cubicBezTo>
                <a:cubicBezTo>
                  <a:pt x="1017037" y="600269"/>
                  <a:pt x="1027514" y="601034"/>
                  <a:pt x="1035698" y="606490"/>
                </a:cubicBezTo>
                <a:cubicBezTo>
                  <a:pt x="1071874" y="630607"/>
                  <a:pt x="1053051" y="621605"/>
                  <a:pt x="1091682" y="634481"/>
                </a:cubicBezTo>
                <a:cubicBezTo>
                  <a:pt x="1097902" y="640702"/>
                  <a:pt x="1102800" y="648617"/>
                  <a:pt x="1110343" y="653143"/>
                </a:cubicBezTo>
                <a:cubicBezTo>
                  <a:pt x="1119900" y="658877"/>
                  <a:pt x="1168691" y="670062"/>
                  <a:pt x="1175657" y="671804"/>
                </a:cubicBezTo>
                <a:cubicBezTo>
                  <a:pt x="1194318" y="684245"/>
                  <a:pt x="1210364" y="702033"/>
                  <a:pt x="1231641" y="709126"/>
                </a:cubicBezTo>
                <a:cubicBezTo>
                  <a:pt x="1240972" y="712236"/>
                  <a:pt x="1251035" y="713680"/>
                  <a:pt x="1259633" y="718457"/>
                </a:cubicBezTo>
                <a:cubicBezTo>
                  <a:pt x="1279238" y="729349"/>
                  <a:pt x="1299757" y="739920"/>
                  <a:pt x="1315616" y="755779"/>
                </a:cubicBezTo>
                <a:cubicBezTo>
                  <a:pt x="1321837" y="762000"/>
                  <a:pt x="1326958" y="769561"/>
                  <a:pt x="1334278" y="774441"/>
                </a:cubicBezTo>
                <a:cubicBezTo>
                  <a:pt x="1345851" y="782156"/>
                  <a:pt x="1360282" y="785017"/>
                  <a:pt x="1371600" y="793102"/>
                </a:cubicBezTo>
                <a:cubicBezTo>
                  <a:pt x="1382338" y="800772"/>
                  <a:pt x="1389455" y="812646"/>
                  <a:pt x="1399592" y="821094"/>
                </a:cubicBezTo>
                <a:cubicBezTo>
                  <a:pt x="1408207" y="828273"/>
                  <a:pt x="1418969" y="832576"/>
                  <a:pt x="1427584" y="839755"/>
                </a:cubicBezTo>
                <a:cubicBezTo>
                  <a:pt x="1437721" y="848202"/>
                  <a:pt x="1445556" y="859160"/>
                  <a:pt x="1455575" y="867747"/>
                </a:cubicBezTo>
                <a:cubicBezTo>
                  <a:pt x="1484789" y="892788"/>
                  <a:pt x="1497739" y="893965"/>
                  <a:pt x="1520890" y="923730"/>
                </a:cubicBezTo>
                <a:cubicBezTo>
                  <a:pt x="1570053" y="986939"/>
                  <a:pt x="1545623" y="962350"/>
                  <a:pt x="1576873" y="1017036"/>
                </a:cubicBezTo>
                <a:cubicBezTo>
                  <a:pt x="1587783" y="1036129"/>
                  <a:pt x="1611518" y="1066340"/>
                  <a:pt x="1623526" y="1082351"/>
                </a:cubicBezTo>
                <a:cubicBezTo>
                  <a:pt x="1626636" y="1091682"/>
                  <a:pt x="1628080" y="1101745"/>
                  <a:pt x="1632857" y="1110343"/>
                </a:cubicBezTo>
                <a:cubicBezTo>
                  <a:pt x="1649261" y="1139870"/>
                  <a:pt x="1677209" y="1175699"/>
                  <a:pt x="1698171" y="1203649"/>
                </a:cubicBezTo>
                <a:cubicBezTo>
                  <a:pt x="1714756" y="1269987"/>
                  <a:pt x="1696424" y="1214441"/>
                  <a:pt x="1726163" y="1268963"/>
                </a:cubicBezTo>
                <a:cubicBezTo>
                  <a:pt x="1739484" y="1293385"/>
                  <a:pt x="1763486" y="1343608"/>
                  <a:pt x="1763486" y="1343608"/>
                </a:cubicBezTo>
                <a:cubicBezTo>
                  <a:pt x="1766596" y="1362269"/>
                  <a:pt x="1766833" y="1381644"/>
                  <a:pt x="1772816" y="1399592"/>
                </a:cubicBezTo>
                <a:cubicBezTo>
                  <a:pt x="1776362" y="1410230"/>
                  <a:pt x="1785914" y="1417847"/>
                  <a:pt x="1791478" y="1427583"/>
                </a:cubicBezTo>
                <a:cubicBezTo>
                  <a:pt x="1798379" y="1439660"/>
                  <a:pt x="1804973" y="1451991"/>
                  <a:pt x="1810139" y="1464906"/>
                </a:cubicBezTo>
                <a:cubicBezTo>
                  <a:pt x="1856255" y="1580199"/>
                  <a:pt x="1803700" y="1470689"/>
                  <a:pt x="1847461" y="1558212"/>
                </a:cubicBezTo>
                <a:cubicBezTo>
                  <a:pt x="1860649" y="1624151"/>
                  <a:pt x="1851778" y="1589823"/>
                  <a:pt x="1875453" y="1660849"/>
                </a:cubicBezTo>
                <a:lnTo>
                  <a:pt x="1884784" y="1688841"/>
                </a:lnTo>
                <a:lnTo>
                  <a:pt x="1894114" y="1716832"/>
                </a:lnTo>
                <a:cubicBezTo>
                  <a:pt x="1897224" y="1738604"/>
                  <a:pt x="1899132" y="1760581"/>
                  <a:pt x="1903445" y="1782147"/>
                </a:cubicBezTo>
                <a:cubicBezTo>
                  <a:pt x="1905374" y="1791791"/>
                  <a:pt x="1911016" y="1800462"/>
                  <a:pt x="1912775" y="1810139"/>
                </a:cubicBezTo>
                <a:cubicBezTo>
                  <a:pt x="1917261" y="1834810"/>
                  <a:pt x="1916852" y="1860265"/>
                  <a:pt x="1922106" y="1884783"/>
                </a:cubicBezTo>
                <a:cubicBezTo>
                  <a:pt x="1922108" y="1884793"/>
                  <a:pt x="1945431" y="1954758"/>
                  <a:pt x="1950098" y="1968759"/>
                </a:cubicBezTo>
                <a:lnTo>
                  <a:pt x="1959429" y="1996751"/>
                </a:lnTo>
                <a:cubicBezTo>
                  <a:pt x="1962539" y="2018522"/>
                  <a:pt x="1966854" y="2040155"/>
                  <a:pt x="1968759" y="2062065"/>
                </a:cubicBezTo>
                <a:cubicBezTo>
                  <a:pt x="1973078" y="2111738"/>
                  <a:pt x="1978090" y="2211355"/>
                  <a:pt x="1978090" y="2211355"/>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Freihandform 12"/>
          <p:cNvSpPr/>
          <p:nvPr/>
        </p:nvSpPr>
        <p:spPr>
          <a:xfrm>
            <a:off x="2136710" y="1894028"/>
            <a:ext cx="1418253" cy="681221"/>
          </a:xfrm>
          <a:custGeom>
            <a:avLst/>
            <a:gdLst>
              <a:gd name="connsiteX0" fmla="*/ 0 w 1418253"/>
              <a:gd name="connsiteY0" fmla="*/ 681221 h 681221"/>
              <a:gd name="connsiteX1" fmla="*/ 46653 w 1418253"/>
              <a:gd name="connsiteY1" fmla="*/ 625237 h 681221"/>
              <a:gd name="connsiteX2" fmla="*/ 74645 w 1418253"/>
              <a:gd name="connsiteY2" fmla="*/ 606576 h 681221"/>
              <a:gd name="connsiteX3" fmla="*/ 111968 w 1418253"/>
              <a:gd name="connsiteY3" fmla="*/ 578584 h 681221"/>
              <a:gd name="connsiteX4" fmla="*/ 233266 w 1418253"/>
              <a:gd name="connsiteY4" fmla="*/ 550592 h 681221"/>
              <a:gd name="connsiteX5" fmla="*/ 298580 w 1418253"/>
              <a:gd name="connsiteY5" fmla="*/ 531931 h 681221"/>
              <a:gd name="connsiteX6" fmla="*/ 513184 w 1418253"/>
              <a:gd name="connsiteY6" fmla="*/ 541262 h 681221"/>
              <a:gd name="connsiteX7" fmla="*/ 606490 w 1418253"/>
              <a:gd name="connsiteY7" fmla="*/ 569254 h 681221"/>
              <a:gd name="connsiteX8" fmla="*/ 643812 w 1418253"/>
              <a:gd name="connsiteY8" fmla="*/ 578584 h 681221"/>
              <a:gd name="connsiteX9" fmla="*/ 699796 w 1418253"/>
              <a:gd name="connsiteY9" fmla="*/ 597245 h 681221"/>
              <a:gd name="connsiteX10" fmla="*/ 737119 w 1418253"/>
              <a:gd name="connsiteY10" fmla="*/ 606576 h 681221"/>
              <a:gd name="connsiteX11" fmla="*/ 765110 w 1418253"/>
              <a:gd name="connsiteY11" fmla="*/ 615907 h 681221"/>
              <a:gd name="connsiteX12" fmla="*/ 811763 w 1418253"/>
              <a:gd name="connsiteY12" fmla="*/ 625237 h 681221"/>
              <a:gd name="connsiteX13" fmla="*/ 1035698 w 1418253"/>
              <a:gd name="connsiteY13" fmla="*/ 615907 h 681221"/>
              <a:gd name="connsiteX14" fmla="*/ 1063690 w 1418253"/>
              <a:gd name="connsiteY14" fmla="*/ 606576 h 681221"/>
              <a:gd name="connsiteX15" fmla="*/ 1138335 w 1418253"/>
              <a:gd name="connsiteY15" fmla="*/ 587915 h 681221"/>
              <a:gd name="connsiteX16" fmla="*/ 1166327 w 1418253"/>
              <a:gd name="connsiteY16" fmla="*/ 541262 h 681221"/>
              <a:gd name="connsiteX17" fmla="*/ 1203649 w 1418253"/>
              <a:gd name="connsiteY17" fmla="*/ 503939 h 681221"/>
              <a:gd name="connsiteX18" fmla="*/ 1240972 w 1418253"/>
              <a:gd name="connsiteY18" fmla="*/ 457286 h 681221"/>
              <a:gd name="connsiteX19" fmla="*/ 1306286 w 1418253"/>
              <a:gd name="connsiteY19" fmla="*/ 373311 h 681221"/>
              <a:gd name="connsiteX20" fmla="*/ 1380931 w 1418253"/>
              <a:gd name="connsiteY20" fmla="*/ 307996 h 681221"/>
              <a:gd name="connsiteX21" fmla="*/ 1399592 w 1418253"/>
              <a:gd name="connsiteY21" fmla="*/ 280005 h 681221"/>
              <a:gd name="connsiteX22" fmla="*/ 1418253 w 1418253"/>
              <a:gd name="connsiteY22" fmla="*/ 224021 h 681221"/>
              <a:gd name="connsiteX23" fmla="*/ 1408923 w 1418253"/>
              <a:gd name="connsiteY23" fmla="*/ 84062 h 6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253" h="681221">
                <a:moveTo>
                  <a:pt x="0" y="681221"/>
                </a:moveTo>
                <a:cubicBezTo>
                  <a:pt x="18349" y="653697"/>
                  <a:pt x="19712" y="647688"/>
                  <a:pt x="46653" y="625237"/>
                </a:cubicBezTo>
                <a:cubicBezTo>
                  <a:pt x="55268" y="618058"/>
                  <a:pt x="65520" y="613094"/>
                  <a:pt x="74645" y="606576"/>
                </a:cubicBezTo>
                <a:cubicBezTo>
                  <a:pt x="87300" y="597537"/>
                  <a:pt x="98059" y="585539"/>
                  <a:pt x="111968" y="578584"/>
                </a:cubicBezTo>
                <a:cubicBezTo>
                  <a:pt x="157846" y="555645"/>
                  <a:pt x="183103" y="559712"/>
                  <a:pt x="233266" y="550592"/>
                </a:cubicBezTo>
                <a:cubicBezTo>
                  <a:pt x="259046" y="545905"/>
                  <a:pt x="274593" y="539927"/>
                  <a:pt x="298580" y="531931"/>
                </a:cubicBezTo>
                <a:cubicBezTo>
                  <a:pt x="370115" y="535041"/>
                  <a:pt x="441777" y="535973"/>
                  <a:pt x="513184" y="541262"/>
                </a:cubicBezTo>
                <a:cubicBezTo>
                  <a:pt x="534236" y="542821"/>
                  <a:pt x="592572" y="565775"/>
                  <a:pt x="606490" y="569254"/>
                </a:cubicBezTo>
                <a:cubicBezTo>
                  <a:pt x="618931" y="572364"/>
                  <a:pt x="631529" y="574899"/>
                  <a:pt x="643812" y="578584"/>
                </a:cubicBezTo>
                <a:cubicBezTo>
                  <a:pt x="662653" y="584236"/>
                  <a:pt x="680713" y="592474"/>
                  <a:pt x="699796" y="597245"/>
                </a:cubicBezTo>
                <a:cubicBezTo>
                  <a:pt x="712237" y="600355"/>
                  <a:pt x="724789" y="603053"/>
                  <a:pt x="737119" y="606576"/>
                </a:cubicBezTo>
                <a:cubicBezTo>
                  <a:pt x="746576" y="609278"/>
                  <a:pt x="755569" y="613522"/>
                  <a:pt x="765110" y="615907"/>
                </a:cubicBezTo>
                <a:cubicBezTo>
                  <a:pt x="780495" y="619753"/>
                  <a:pt x="796212" y="622127"/>
                  <a:pt x="811763" y="625237"/>
                </a:cubicBezTo>
                <a:cubicBezTo>
                  <a:pt x="886408" y="622127"/>
                  <a:pt x="961192" y="621426"/>
                  <a:pt x="1035698" y="615907"/>
                </a:cubicBezTo>
                <a:cubicBezTo>
                  <a:pt x="1045507" y="615180"/>
                  <a:pt x="1054148" y="608962"/>
                  <a:pt x="1063690" y="606576"/>
                </a:cubicBezTo>
                <a:lnTo>
                  <a:pt x="1138335" y="587915"/>
                </a:lnTo>
                <a:cubicBezTo>
                  <a:pt x="1147666" y="572364"/>
                  <a:pt x="1155193" y="555577"/>
                  <a:pt x="1166327" y="541262"/>
                </a:cubicBezTo>
                <a:cubicBezTo>
                  <a:pt x="1177129" y="527374"/>
                  <a:pt x="1193423" y="518256"/>
                  <a:pt x="1203649" y="503939"/>
                </a:cubicBezTo>
                <a:cubicBezTo>
                  <a:pt x="1244620" y="446580"/>
                  <a:pt x="1172764" y="502760"/>
                  <a:pt x="1240972" y="457286"/>
                </a:cubicBezTo>
                <a:cubicBezTo>
                  <a:pt x="1266980" y="418273"/>
                  <a:pt x="1273398" y="400717"/>
                  <a:pt x="1306286" y="373311"/>
                </a:cubicBezTo>
                <a:cubicBezTo>
                  <a:pt x="1343278" y="342484"/>
                  <a:pt x="1344585" y="362514"/>
                  <a:pt x="1380931" y="307996"/>
                </a:cubicBezTo>
                <a:cubicBezTo>
                  <a:pt x="1387151" y="298666"/>
                  <a:pt x="1395038" y="290252"/>
                  <a:pt x="1399592" y="280005"/>
                </a:cubicBezTo>
                <a:cubicBezTo>
                  <a:pt x="1407581" y="262030"/>
                  <a:pt x="1418253" y="224021"/>
                  <a:pt x="1418253" y="224021"/>
                </a:cubicBezTo>
                <a:cubicBezTo>
                  <a:pt x="1408405" y="46754"/>
                  <a:pt x="1408923" y="0"/>
                  <a:pt x="1408923" y="8406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Freihandform 13"/>
          <p:cNvSpPr/>
          <p:nvPr/>
        </p:nvSpPr>
        <p:spPr>
          <a:xfrm>
            <a:off x="1156997" y="2864498"/>
            <a:ext cx="1403257" cy="1268963"/>
          </a:xfrm>
          <a:custGeom>
            <a:avLst/>
            <a:gdLst>
              <a:gd name="connsiteX0" fmla="*/ 1399592 w 1403257"/>
              <a:gd name="connsiteY0" fmla="*/ 0 h 1268963"/>
              <a:gd name="connsiteX1" fmla="*/ 1362269 w 1403257"/>
              <a:gd name="connsiteY1" fmla="*/ 111967 h 1268963"/>
              <a:gd name="connsiteX2" fmla="*/ 1334278 w 1403257"/>
              <a:gd name="connsiteY2" fmla="*/ 130629 h 1268963"/>
              <a:gd name="connsiteX3" fmla="*/ 1296955 w 1403257"/>
              <a:gd name="connsiteY3" fmla="*/ 177282 h 1268963"/>
              <a:gd name="connsiteX4" fmla="*/ 1240972 w 1403257"/>
              <a:gd name="connsiteY4" fmla="*/ 223935 h 1268963"/>
              <a:gd name="connsiteX5" fmla="*/ 1184988 w 1403257"/>
              <a:gd name="connsiteY5" fmla="*/ 289249 h 1268963"/>
              <a:gd name="connsiteX6" fmla="*/ 1156996 w 1403257"/>
              <a:gd name="connsiteY6" fmla="*/ 298580 h 1268963"/>
              <a:gd name="connsiteX7" fmla="*/ 1138335 w 1403257"/>
              <a:gd name="connsiteY7" fmla="*/ 326571 h 1268963"/>
              <a:gd name="connsiteX8" fmla="*/ 1091682 w 1403257"/>
              <a:gd name="connsiteY8" fmla="*/ 363894 h 1268963"/>
              <a:gd name="connsiteX9" fmla="*/ 1063690 w 1403257"/>
              <a:gd name="connsiteY9" fmla="*/ 391886 h 1268963"/>
              <a:gd name="connsiteX10" fmla="*/ 1026367 w 1403257"/>
              <a:gd name="connsiteY10" fmla="*/ 419878 h 1268963"/>
              <a:gd name="connsiteX11" fmla="*/ 989045 w 1403257"/>
              <a:gd name="connsiteY11" fmla="*/ 457200 h 1268963"/>
              <a:gd name="connsiteX12" fmla="*/ 923731 w 1403257"/>
              <a:gd name="connsiteY12" fmla="*/ 531845 h 1268963"/>
              <a:gd name="connsiteX13" fmla="*/ 867747 w 1403257"/>
              <a:gd name="connsiteY13" fmla="*/ 569167 h 1268963"/>
              <a:gd name="connsiteX14" fmla="*/ 839755 w 1403257"/>
              <a:gd name="connsiteY14" fmla="*/ 587829 h 1268963"/>
              <a:gd name="connsiteX15" fmla="*/ 755780 w 1403257"/>
              <a:gd name="connsiteY15" fmla="*/ 662473 h 1268963"/>
              <a:gd name="connsiteX16" fmla="*/ 709127 w 1403257"/>
              <a:gd name="connsiteY16" fmla="*/ 699796 h 1268963"/>
              <a:gd name="connsiteX17" fmla="*/ 681135 w 1403257"/>
              <a:gd name="connsiteY17" fmla="*/ 727788 h 1268963"/>
              <a:gd name="connsiteX18" fmla="*/ 615820 w 1403257"/>
              <a:gd name="connsiteY18" fmla="*/ 774441 h 1268963"/>
              <a:gd name="connsiteX19" fmla="*/ 587829 w 1403257"/>
              <a:gd name="connsiteY19" fmla="*/ 811763 h 1268963"/>
              <a:gd name="connsiteX20" fmla="*/ 541176 w 1403257"/>
              <a:gd name="connsiteY20" fmla="*/ 858416 h 1268963"/>
              <a:gd name="connsiteX21" fmla="*/ 447869 w 1403257"/>
              <a:gd name="connsiteY21" fmla="*/ 961053 h 1268963"/>
              <a:gd name="connsiteX22" fmla="*/ 410547 w 1403257"/>
              <a:gd name="connsiteY22" fmla="*/ 989045 h 1268963"/>
              <a:gd name="connsiteX23" fmla="*/ 382555 w 1403257"/>
              <a:gd name="connsiteY23" fmla="*/ 1017037 h 1268963"/>
              <a:gd name="connsiteX24" fmla="*/ 354563 w 1403257"/>
              <a:gd name="connsiteY24" fmla="*/ 1035698 h 1268963"/>
              <a:gd name="connsiteX25" fmla="*/ 317241 w 1403257"/>
              <a:gd name="connsiteY25" fmla="*/ 1063690 h 1268963"/>
              <a:gd name="connsiteX26" fmla="*/ 242596 w 1403257"/>
              <a:gd name="connsiteY26" fmla="*/ 1082351 h 1268963"/>
              <a:gd name="connsiteX27" fmla="*/ 167951 w 1403257"/>
              <a:gd name="connsiteY27" fmla="*/ 1138335 h 1268963"/>
              <a:gd name="connsiteX28" fmla="*/ 93306 w 1403257"/>
              <a:gd name="connsiteY28" fmla="*/ 1203649 h 1268963"/>
              <a:gd name="connsiteX29" fmla="*/ 37323 w 1403257"/>
              <a:gd name="connsiteY29" fmla="*/ 1240971 h 1268963"/>
              <a:gd name="connsiteX30" fmla="*/ 0 w 1403257"/>
              <a:gd name="connsiteY30" fmla="*/ 1268963 h 126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3257" h="1268963">
                <a:moveTo>
                  <a:pt x="1399592" y="0"/>
                </a:moveTo>
                <a:cubicBezTo>
                  <a:pt x="1391636" y="63642"/>
                  <a:pt x="1403257" y="70978"/>
                  <a:pt x="1362269" y="111967"/>
                </a:cubicBezTo>
                <a:cubicBezTo>
                  <a:pt x="1354340" y="119897"/>
                  <a:pt x="1343608" y="124408"/>
                  <a:pt x="1334278" y="130629"/>
                </a:cubicBezTo>
                <a:cubicBezTo>
                  <a:pt x="1320424" y="151409"/>
                  <a:pt x="1315945" y="162090"/>
                  <a:pt x="1296955" y="177282"/>
                </a:cubicBezTo>
                <a:cubicBezTo>
                  <a:pt x="1260251" y="206646"/>
                  <a:pt x="1274225" y="184032"/>
                  <a:pt x="1240972" y="223935"/>
                </a:cubicBezTo>
                <a:cubicBezTo>
                  <a:pt x="1211967" y="258740"/>
                  <a:pt x="1231154" y="256273"/>
                  <a:pt x="1184988" y="289249"/>
                </a:cubicBezTo>
                <a:cubicBezTo>
                  <a:pt x="1176985" y="294966"/>
                  <a:pt x="1166327" y="295470"/>
                  <a:pt x="1156996" y="298580"/>
                </a:cubicBezTo>
                <a:cubicBezTo>
                  <a:pt x="1150776" y="307910"/>
                  <a:pt x="1146264" y="318642"/>
                  <a:pt x="1138335" y="326571"/>
                </a:cubicBezTo>
                <a:cubicBezTo>
                  <a:pt x="1124253" y="340653"/>
                  <a:pt x="1106670" y="350780"/>
                  <a:pt x="1091682" y="363894"/>
                </a:cubicBezTo>
                <a:cubicBezTo>
                  <a:pt x="1081751" y="372583"/>
                  <a:pt x="1073709" y="383298"/>
                  <a:pt x="1063690" y="391886"/>
                </a:cubicBezTo>
                <a:cubicBezTo>
                  <a:pt x="1051883" y="402007"/>
                  <a:pt x="1038070" y="409637"/>
                  <a:pt x="1026367" y="419878"/>
                </a:cubicBezTo>
                <a:cubicBezTo>
                  <a:pt x="1013126" y="431464"/>
                  <a:pt x="1000734" y="444050"/>
                  <a:pt x="989045" y="457200"/>
                </a:cubicBezTo>
                <a:cubicBezTo>
                  <a:pt x="967715" y="481196"/>
                  <a:pt x="949747" y="511611"/>
                  <a:pt x="923731" y="531845"/>
                </a:cubicBezTo>
                <a:cubicBezTo>
                  <a:pt x="906027" y="545614"/>
                  <a:pt x="886408" y="556726"/>
                  <a:pt x="867747" y="569167"/>
                </a:cubicBezTo>
                <a:cubicBezTo>
                  <a:pt x="858416" y="575388"/>
                  <a:pt x="846484" y="578858"/>
                  <a:pt x="839755" y="587829"/>
                </a:cubicBezTo>
                <a:cubicBezTo>
                  <a:pt x="750514" y="706815"/>
                  <a:pt x="893629" y="524624"/>
                  <a:pt x="755780" y="662473"/>
                </a:cubicBezTo>
                <a:cubicBezTo>
                  <a:pt x="701486" y="716767"/>
                  <a:pt x="779750" y="640943"/>
                  <a:pt x="709127" y="699796"/>
                </a:cubicBezTo>
                <a:cubicBezTo>
                  <a:pt x="698990" y="708244"/>
                  <a:pt x="691154" y="719200"/>
                  <a:pt x="681135" y="727788"/>
                </a:cubicBezTo>
                <a:cubicBezTo>
                  <a:pt x="660881" y="745149"/>
                  <a:pt x="637974" y="759672"/>
                  <a:pt x="615820" y="774441"/>
                </a:cubicBezTo>
                <a:cubicBezTo>
                  <a:pt x="606490" y="786882"/>
                  <a:pt x="598160" y="800140"/>
                  <a:pt x="587829" y="811763"/>
                </a:cubicBezTo>
                <a:cubicBezTo>
                  <a:pt x="573218" y="828200"/>
                  <a:pt x="554371" y="840822"/>
                  <a:pt x="541176" y="858416"/>
                </a:cubicBezTo>
                <a:cubicBezTo>
                  <a:pt x="511227" y="898348"/>
                  <a:pt x="491479" y="928345"/>
                  <a:pt x="447869" y="961053"/>
                </a:cubicBezTo>
                <a:cubicBezTo>
                  <a:pt x="435428" y="970384"/>
                  <a:pt x="422354" y="978925"/>
                  <a:pt x="410547" y="989045"/>
                </a:cubicBezTo>
                <a:cubicBezTo>
                  <a:pt x="400528" y="997633"/>
                  <a:pt x="392692" y="1008589"/>
                  <a:pt x="382555" y="1017037"/>
                </a:cubicBezTo>
                <a:cubicBezTo>
                  <a:pt x="373940" y="1024216"/>
                  <a:pt x="363688" y="1029180"/>
                  <a:pt x="354563" y="1035698"/>
                </a:cubicBezTo>
                <a:cubicBezTo>
                  <a:pt x="341909" y="1044737"/>
                  <a:pt x="331596" y="1057709"/>
                  <a:pt x="317241" y="1063690"/>
                </a:cubicBezTo>
                <a:cubicBezTo>
                  <a:pt x="293566" y="1073554"/>
                  <a:pt x="242596" y="1082351"/>
                  <a:pt x="242596" y="1082351"/>
                </a:cubicBezTo>
                <a:cubicBezTo>
                  <a:pt x="223289" y="1095222"/>
                  <a:pt x="185213" y="1115318"/>
                  <a:pt x="167951" y="1138335"/>
                </a:cubicBezTo>
                <a:cubicBezTo>
                  <a:pt x="116680" y="1206697"/>
                  <a:pt x="156295" y="1187901"/>
                  <a:pt x="93306" y="1203649"/>
                </a:cubicBezTo>
                <a:cubicBezTo>
                  <a:pt x="74645" y="1216090"/>
                  <a:pt x="53182" y="1225112"/>
                  <a:pt x="37323" y="1240971"/>
                </a:cubicBezTo>
                <a:cubicBezTo>
                  <a:pt x="13743" y="1264551"/>
                  <a:pt x="26530" y="1255699"/>
                  <a:pt x="0" y="126896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Freihandform 14"/>
          <p:cNvSpPr/>
          <p:nvPr/>
        </p:nvSpPr>
        <p:spPr>
          <a:xfrm>
            <a:off x="2817845" y="3051110"/>
            <a:ext cx="1287624" cy="270588"/>
          </a:xfrm>
          <a:custGeom>
            <a:avLst/>
            <a:gdLst>
              <a:gd name="connsiteX0" fmla="*/ 0 w 1287624"/>
              <a:gd name="connsiteY0" fmla="*/ 270588 h 270588"/>
              <a:gd name="connsiteX1" fmla="*/ 9331 w 1287624"/>
              <a:gd name="connsiteY1" fmla="*/ 214604 h 270588"/>
              <a:gd name="connsiteX2" fmla="*/ 46653 w 1287624"/>
              <a:gd name="connsiteY2" fmla="*/ 186612 h 270588"/>
              <a:gd name="connsiteX3" fmla="*/ 111967 w 1287624"/>
              <a:gd name="connsiteY3" fmla="*/ 158621 h 270588"/>
              <a:gd name="connsiteX4" fmla="*/ 177282 w 1287624"/>
              <a:gd name="connsiteY4" fmla="*/ 130629 h 270588"/>
              <a:gd name="connsiteX5" fmla="*/ 242596 w 1287624"/>
              <a:gd name="connsiteY5" fmla="*/ 93306 h 270588"/>
              <a:gd name="connsiteX6" fmla="*/ 326571 w 1287624"/>
              <a:gd name="connsiteY6" fmla="*/ 74645 h 270588"/>
              <a:gd name="connsiteX7" fmla="*/ 382555 w 1287624"/>
              <a:gd name="connsiteY7" fmla="*/ 55984 h 270588"/>
              <a:gd name="connsiteX8" fmla="*/ 429208 w 1287624"/>
              <a:gd name="connsiteY8" fmla="*/ 46653 h 270588"/>
              <a:gd name="connsiteX9" fmla="*/ 503853 w 1287624"/>
              <a:gd name="connsiteY9" fmla="*/ 27992 h 270588"/>
              <a:gd name="connsiteX10" fmla="*/ 550506 w 1287624"/>
              <a:gd name="connsiteY10" fmla="*/ 18661 h 270588"/>
              <a:gd name="connsiteX11" fmla="*/ 606490 w 1287624"/>
              <a:gd name="connsiteY11" fmla="*/ 0 h 270588"/>
              <a:gd name="connsiteX12" fmla="*/ 1091682 w 1287624"/>
              <a:gd name="connsiteY12" fmla="*/ 9331 h 270588"/>
              <a:gd name="connsiteX13" fmla="*/ 1147665 w 1287624"/>
              <a:gd name="connsiteY13" fmla="*/ 27992 h 270588"/>
              <a:gd name="connsiteX14" fmla="*/ 1194318 w 1287624"/>
              <a:gd name="connsiteY14" fmla="*/ 83976 h 270588"/>
              <a:gd name="connsiteX15" fmla="*/ 1212979 w 1287624"/>
              <a:gd name="connsiteY15" fmla="*/ 139959 h 270588"/>
              <a:gd name="connsiteX16" fmla="*/ 1250302 w 1287624"/>
              <a:gd name="connsiteY16" fmla="*/ 195943 h 270588"/>
              <a:gd name="connsiteX17" fmla="*/ 1268963 w 1287624"/>
              <a:gd name="connsiteY17" fmla="*/ 223935 h 270588"/>
              <a:gd name="connsiteX18" fmla="*/ 1287624 w 1287624"/>
              <a:gd name="connsiteY18" fmla="*/ 242596 h 2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7624" h="270588">
                <a:moveTo>
                  <a:pt x="0" y="270588"/>
                </a:moveTo>
                <a:cubicBezTo>
                  <a:pt x="3110" y="251927"/>
                  <a:pt x="143" y="231142"/>
                  <a:pt x="9331" y="214604"/>
                </a:cubicBezTo>
                <a:cubicBezTo>
                  <a:pt x="16883" y="201010"/>
                  <a:pt x="33999" y="195651"/>
                  <a:pt x="46653" y="186612"/>
                </a:cubicBezTo>
                <a:cubicBezTo>
                  <a:pt x="93724" y="152990"/>
                  <a:pt x="54150" y="179645"/>
                  <a:pt x="111967" y="158621"/>
                </a:cubicBezTo>
                <a:cubicBezTo>
                  <a:pt x="134228" y="150526"/>
                  <a:pt x="156096" y="141222"/>
                  <a:pt x="177282" y="130629"/>
                </a:cubicBezTo>
                <a:cubicBezTo>
                  <a:pt x="199710" y="119415"/>
                  <a:pt x="219117" y="102111"/>
                  <a:pt x="242596" y="93306"/>
                </a:cubicBezTo>
                <a:cubicBezTo>
                  <a:pt x="269445" y="83238"/>
                  <a:pt x="298865" y="82033"/>
                  <a:pt x="326571" y="74645"/>
                </a:cubicBezTo>
                <a:cubicBezTo>
                  <a:pt x="345578" y="69577"/>
                  <a:pt x="363577" y="61160"/>
                  <a:pt x="382555" y="55984"/>
                </a:cubicBezTo>
                <a:cubicBezTo>
                  <a:pt x="397855" y="51811"/>
                  <a:pt x="413755" y="50219"/>
                  <a:pt x="429208" y="46653"/>
                </a:cubicBezTo>
                <a:cubicBezTo>
                  <a:pt x="454199" y="40886"/>
                  <a:pt x="478862" y="33759"/>
                  <a:pt x="503853" y="27992"/>
                </a:cubicBezTo>
                <a:cubicBezTo>
                  <a:pt x="519306" y="24426"/>
                  <a:pt x="535206" y="22834"/>
                  <a:pt x="550506" y="18661"/>
                </a:cubicBezTo>
                <a:cubicBezTo>
                  <a:pt x="569484" y="13485"/>
                  <a:pt x="587829" y="6220"/>
                  <a:pt x="606490" y="0"/>
                </a:cubicBezTo>
                <a:cubicBezTo>
                  <a:pt x="768221" y="3110"/>
                  <a:pt x="930137" y="975"/>
                  <a:pt x="1091682" y="9331"/>
                </a:cubicBezTo>
                <a:cubicBezTo>
                  <a:pt x="1111326" y="10347"/>
                  <a:pt x="1147665" y="27992"/>
                  <a:pt x="1147665" y="27992"/>
                </a:cubicBezTo>
                <a:cubicBezTo>
                  <a:pt x="1165244" y="45571"/>
                  <a:pt x="1183925" y="60592"/>
                  <a:pt x="1194318" y="83976"/>
                </a:cubicBezTo>
                <a:cubicBezTo>
                  <a:pt x="1202307" y="101951"/>
                  <a:pt x="1202068" y="123592"/>
                  <a:pt x="1212979" y="139959"/>
                </a:cubicBezTo>
                <a:lnTo>
                  <a:pt x="1250302" y="195943"/>
                </a:lnTo>
                <a:cubicBezTo>
                  <a:pt x="1256522" y="205274"/>
                  <a:pt x="1261034" y="216006"/>
                  <a:pt x="1268963" y="223935"/>
                </a:cubicBezTo>
                <a:lnTo>
                  <a:pt x="1287624" y="24259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034" name="Picture 10" descr="Konventsbau im Klosterbezirk"/>
          <p:cNvPicPr>
            <a:picLocks noChangeAspect="1" noChangeArrowheads="1"/>
          </p:cNvPicPr>
          <p:nvPr/>
        </p:nvPicPr>
        <p:blipFill>
          <a:blip r:embed="rId6" cstate="print"/>
          <a:srcRect/>
          <a:stretch>
            <a:fillRect/>
          </a:stretch>
        </p:blipFill>
        <p:spPr bwMode="auto">
          <a:xfrm>
            <a:off x="5076056" y="1916832"/>
            <a:ext cx="3371850" cy="2219326"/>
          </a:xfrm>
          <a:prstGeom prst="rect">
            <a:avLst/>
          </a:prstGeom>
          <a:noFill/>
        </p:spPr>
      </p:pic>
      <p:sp>
        <p:nvSpPr>
          <p:cNvPr id="16"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
        <p:nvSpPr>
          <p:cNvPr id="17" name="Freihandform 16"/>
          <p:cNvSpPr/>
          <p:nvPr/>
        </p:nvSpPr>
        <p:spPr>
          <a:xfrm>
            <a:off x="5390661" y="1882233"/>
            <a:ext cx="1978090" cy="2211355"/>
          </a:xfrm>
          <a:custGeom>
            <a:avLst/>
            <a:gdLst>
              <a:gd name="connsiteX0" fmla="*/ 0 w 1978090"/>
              <a:gd name="connsiteY0" fmla="*/ 0 h 2211355"/>
              <a:gd name="connsiteX1" fmla="*/ 18661 w 1978090"/>
              <a:gd name="connsiteY1" fmla="*/ 83975 h 2211355"/>
              <a:gd name="connsiteX2" fmla="*/ 46653 w 1978090"/>
              <a:gd name="connsiteY2" fmla="*/ 149290 h 2211355"/>
              <a:gd name="connsiteX3" fmla="*/ 93306 w 1978090"/>
              <a:gd name="connsiteY3" fmla="*/ 195943 h 2211355"/>
              <a:gd name="connsiteX4" fmla="*/ 111967 w 1978090"/>
              <a:gd name="connsiteY4" fmla="*/ 223934 h 2211355"/>
              <a:gd name="connsiteX5" fmla="*/ 167951 w 1978090"/>
              <a:gd name="connsiteY5" fmla="*/ 261257 h 2211355"/>
              <a:gd name="connsiteX6" fmla="*/ 223935 w 1978090"/>
              <a:gd name="connsiteY6" fmla="*/ 279918 h 2211355"/>
              <a:gd name="connsiteX7" fmla="*/ 289249 w 1978090"/>
              <a:gd name="connsiteY7" fmla="*/ 326571 h 2211355"/>
              <a:gd name="connsiteX8" fmla="*/ 317241 w 1978090"/>
              <a:gd name="connsiteY8" fmla="*/ 335902 h 2211355"/>
              <a:gd name="connsiteX9" fmla="*/ 345233 w 1978090"/>
              <a:gd name="connsiteY9" fmla="*/ 354563 h 2211355"/>
              <a:gd name="connsiteX10" fmla="*/ 382555 w 1978090"/>
              <a:gd name="connsiteY10" fmla="*/ 363894 h 2211355"/>
              <a:gd name="connsiteX11" fmla="*/ 475861 w 1978090"/>
              <a:gd name="connsiteY11" fmla="*/ 391885 h 2211355"/>
              <a:gd name="connsiteX12" fmla="*/ 494522 w 1978090"/>
              <a:gd name="connsiteY12" fmla="*/ 410547 h 2211355"/>
              <a:gd name="connsiteX13" fmla="*/ 569167 w 1978090"/>
              <a:gd name="connsiteY13" fmla="*/ 429208 h 2211355"/>
              <a:gd name="connsiteX14" fmla="*/ 597159 w 1978090"/>
              <a:gd name="connsiteY14" fmla="*/ 447869 h 2211355"/>
              <a:gd name="connsiteX15" fmla="*/ 662473 w 1978090"/>
              <a:gd name="connsiteY15" fmla="*/ 466530 h 2211355"/>
              <a:gd name="connsiteX16" fmla="*/ 718457 w 1978090"/>
              <a:gd name="connsiteY16" fmla="*/ 503853 h 2211355"/>
              <a:gd name="connsiteX17" fmla="*/ 849086 w 1978090"/>
              <a:gd name="connsiteY17" fmla="*/ 531845 h 2211355"/>
              <a:gd name="connsiteX18" fmla="*/ 886408 w 1978090"/>
              <a:gd name="connsiteY18" fmla="*/ 550506 h 2211355"/>
              <a:gd name="connsiteX19" fmla="*/ 923731 w 1978090"/>
              <a:gd name="connsiteY19" fmla="*/ 559836 h 2211355"/>
              <a:gd name="connsiteX20" fmla="*/ 951722 w 1978090"/>
              <a:gd name="connsiteY20" fmla="*/ 578498 h 2211355"/>
              <a:gd name="connsiteX21" fmla="*/ 1007706 w 1978090"/>
              <a:gd name="connsiteY21" fmla="*/ 597159 h 2211355"/>
              <a:gd name="connsiteX22" fmla="*/ 1035698 w 1978090"/>
              <a:gd name="connsiteY22" fmla="*/ 606490 h 2211355"/>
              <a:gd name="connsiteX23" fmla="*/ 1091682 w 1978090"/>
              <a:gd name="connsiteY23" fmla="*/ 634481 h 2211355"/>
              <a:gd name="connsiteX24" fmla="*/ 1110343 w 1978090"/>
              <a:gd name="connsiteY24" fmla="*/ 653143 h 2211355"/>
              <a:gd name="connsiteX25" fmla="*/ 1175657 w 1978090"/>
              <a:gd name="connsiteY25" fmla="*/ 671804 h 2211355"/>
              <a:gd name="connsiteX26" fmla="*/ 1231641 w 1978090"/>
              <a:gd name="connsiteY26" fmla="*/ 709126 h 2211355"/>
              <a:gd name="connsiteX27" fmla="*/ 1259633 w 1978090"/>
              <a:gd name="connsiteY27" fmla="*/ 718457 h 2211355"/>
              <a:gd name="connsiteX28" fmla="*/ 1315616 w 1978090"/>
              <a:gd name="connsiteY28" fmla="*/ 755779 h 2211355"/>
              <a:gd name="connsiteX29" fmla="*/ 1334278 w 1978090"/>
              <a:gd name="connsiteY29" fmla="*/ 774441 h 2211355"/>
              <a:gd name="connsiteX30" fmla="*/ 1371600 w 1978090"/>
              <a:gd name="connsiteY30" fmla="*/ 793102 h 2211355"/>
              <a:gd name="connsiteX31" fmla="*/ 1399592 w 1978090"/>
              <a:gd name="connsiteY31" fmla="*/ 821094 h 2211355"/>
              <a:gd name="connsiteX32" fmla="*/ 1427584 w 1978090"/>
              <a:gd name="connsiteY32" fmla="*/ 839755 h 2211355"/>
              <a:gd name="connsiteX33" fmla="*/ 1455575 w 1978090"/>
              <a:gd name="connsiteY33" fmla="*/ 867747 h 2211355"/>
              <a:gd name="connsiteX34" fmla="*/ 1520890 w 1978090"/>
              <a:gd name="connsiteY34" fmla="*/ 923730 h 2211355"/>
              <a:gd name="connsiteX35" fmla="*/ 1576873 w 1978090"/>
              <a:gd name="connsiteY35" fmla="*/ 1017036 h 2211355"/>
              <a:gd name="connsiteX36" fmla="*/ 1623526 w 1978090"/>
              <a:gd name="connsiteY36" fmla="*/ 1082351 h 2211355"/>
              <a:gd name="connsiteX37" fmla="*/ 1632857 w 1978090"/>
              <a:gd name="connsiteY37" fmla="*/ 1110343 h 2211355"/>
              <a:gd name="connsiteX38" fmla="*/ 1698171 w 1978090"/>
              <a:gd name="connsiteY38" fmla="*/ 1203649 h 2211355"/>
              <a:gd name="connsiteX39" fmla="*/ 1726163 w 1978090"/>
              <a:gd name="connsiteY39" fmla="*/ 1268963 h 2211355"/>
              <a:gd name="connsiteX40" fmla="*/ 1763486 w 1978090"/>
              <a:gd name="connsiteY40" fmla="*/ 1343608 h 2211355"/>
              <a:gd name="connsiteX41" fmla="*/ 1772816 w 1978090"/>
              <a:gd name="connsiteY41" fmla="*/ 1399592 h 2211355"/>
              <a:gd name="connsiteX42" fmla="*/ 1791478 w 1978090"/>
              <a:gd name="connsiteY42" fmla="*/ 1427583 h 2211355"/>
              <a:gd name="connsiteX43" fmla="*/ 1810139 w 1978090"/>
              <a:gd name="connsiteY43" fmla="*/ 1464906 h 2211355"/>
              <a:gd name="connsiteX44" fmla="*/ 1847461 w 1978090"/>
              <a:gd name="connsiteY44" fmla="*/ 1558212 h 2211355"/>
              <a:gd name="connsiteX45" fmla="*/ 1875453 w 1978090"/>
              <a:gd name="connsiteY45" fmla="*/ 1660849 h 2211355"/>
              <a:gd name="connsiteX46" fmla="*/ 1884784 w 1978090"/>
              <a:gd name="connsiteY46" fmla="*/ 1688841 h 2211355"/>
              <a:gd name="connsiteX47" fmla="*/ 1894114 w 1978090"/>
              <a:gd name="connsiteY47" fmla="*/ 1716832 h 2211355"/>
              <a:gd name="connsiteX48" fmla="*/ 1903445 w 1978090"/>
              <a:gd name="connsiteY48" fmla="*/ 1782147 h 2211355"/>
              <a:gd name="connsiteX49" fmla="*/ 1912775 w 1978090"/>
              <a:gd name="connsiteY49" fmla="*/ 1810139 h 2211355"/>
              <a:gd name="connsiteX50" fmla="*/ 1922106 w 1978090"/>
              <a:gd name="connsiteY50" fmla="*/ 1884783 h 2211355"/>
              <a:gd name="connsiteX51" fmla="*/ 1950098 w 1978090"/>
              <a:gd name="connsiteY51" fmla="*/ 1968759 h 2211355"/>
              <a:gd name="connsiteX52" fmla="*/ 1959429 w 1978090"/>
              <a:gd name="connsiteY52" fmla="*/ 1996751 h 2211355"/>
              <a:gd name="connsiteX53" fmla="*/ 1968759 w 1978090"/>
              <a:gd name="connsiteY53" fmla="*/ 2062065 h 2211355"/>
              <a:gd name="connsiteX54" fmla="*/ 1978090 w 1978090"/>
              <a:gd name="connsiteY54" fmla="*/ 2211355 h 221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78090" h="2211355">
                <a:moveTo>
                  <a:pt x="0" y="0"/>
                </a:moveTo>
                <a:cubicBezTo>
                  <a:pt x="16838" y="101023"/>
                  <a:pt x="287" y="19664"/>
                  <a:pt x="18661" y="83975"/>
                </a:cubicBezTo>
                <a:cubicBezTo>
                  <a:pt x="28801" y="119466"/>
                  <a:pt x="22550" y="121743"/>
                  <a:pt x="46653" y="149290"/>
                </a:cubicBezTo>
                <a:cubicBezTo>
                  <a:pt x="61135" y="165841"/>
                  <a:pt x="81107" y="177644"/>
                  <a:pt x="93306" y="195943"/>
                </a:cubicBezTo>
                <a:cubicBezTo>
                  <a:pt x="99526" y="205273"/>
                  <a:pt x="103528" y="216550"/>
                  <a:pt x="111967" y="223934"/>
                </a:cubicBezTo>
                <a:cubicBezTo>
                  <a:pt x="128846" y="238703"/>
                  <a:pt x="146674" y="254165"/>
                  <a:pt x="167951" y="261257"/>
                </a:cubicBezTo>
                <a:lnTo>
                  <a:pt x="223935" y="279918"/>
                </a:lnTo>
                <a:cubicBezTo>
                  <a:pt x="232392" y="286261"/>
                  <a:pt x="275602" y="319747"/>
                  <a:pt x="289249" y="326571"/>
                </a:cubicBezTo>
                <a:cubicBezTo>
                  <a:pt x="298046" y="330970"/>
                  <a:pt x="308444" y="331503"/>
                  <a:pt x="317241" y="335902"/>
                </a:cubicBezTo>
                <a:cubicBezTo>
                  <a:pt x="327271" y="340917"/>
                  <a:pt x="334926" y="350146"/>
                  <a:pt x="345233" y="354563"/>
                </a:cubicBezTo>
                <a:cubicBezTo>
                  <a:pt x="357020" y="359615"/>
                  <a:pt x="370272" y="360209"/>
                  <a:pt x="382555" y="363894"/>
                </a:cubicBezTo>
                <a:cubicBezTo>
                  <a:pt x="496112" y="397961"/>
                  <a:pt x="389854" y="370384"/>
                  <a:pt x="475861" y="391885"/>
                </a:cubicBezTo>
                <a:cubicBezTo>
                  <a:pt x="482081" y="398106"/>
                  <a:pt x="486436" y="407082"/>
                  <a:pt x="494522" y="410547"/>
                </a:cubicBezTo>
                <a:cubicBezTo>
                  <a:pt x="569078" y="442500"/>
                  <a:pt x="514807" y="402028"/>
                  <a:pt x="569167" y="429208"/>
                </a:cubicBezTo>
                <a:cubicBezTo>
                  <a:pt x="579197" y="434223"/>
                  <a:pt x="587129" y="442854"/>
                  <a:pt x="597159" y="447869"/>
                </a:cubicBezTo>
                <a:cubicBezTo>
                  <a:pt x="610548" y="454564"/>
                  <a:pt x="650510" y="463539"/>
                  <a:pt x="662473" y="466530"/>
                </a:cubicBezTo>
                <a:cubicBezTo>
                  <a:pt x="681134" y="478971"/>
                  <a:pt x="697180" y="496761"/>
                  <a:pt x="718457" y="503853"/>
                </a:cubicBezTo>
                <a:cubicBezTo>
                  <a:pt x="798230" y="530443"/>
                  <a:pt x="754922" y="520074"/>
                  <a:pt x="849086" y="531845"/>
                </a:cubicBezTo>
                <a:cubicBezTo>
                  <a:pt x="861527" y="538065"/>
                  <a:pt x="873384" y="545622"/>
                  <a:pt x="886408" y="550506"/>
                </a:cubicBezTo>
                <a:cubicBezTo>
                  <a:pt x="898415" y="555009"/>
                  <a:pt x="911944" y="554784"/>
                  <a:pt x="923731" y="559836"/>
                </a:cubicBezTo>
                <a:cubicBezTo>
                  <a:pt x="934038" y="564253"/>
                  <a:pt x="941475" y="573944"/>
                  <a:pt x="951722" y="578498"/>
                </a:cubicBezTo>
                <a:cubicBezTo>
                  <a:pt x="969697" y="586487"/>
                  <a:pt x="989045" y="590939"/>
                  <a:pt x="1007706" y="597159"/>
                </a:cubicBezTo>
                <a:cubicBezTo>
                  <a:pt x="1017037" y="600269"/>
                  <a:pt x="1027514" y="601034"/>
                  <a:pt x="1035698" y="606490"/>
                </a:cubicBezTo>
                <a:cubicBezTo>
                  <a:pt x="1071874" y="630607"/>
                  <a:pt x="1053051" y="621605"/>
                  <a:pt x="1091682" y="634481"/>
                </a:cubicBezTo>
                <a:cubicBezTo>
                  <a:pt x="1097902" y="640702"/>
                  <a:pt x="1102800" y="648617"/>
                  <a:pt x="1110343" y="653143"/>
                </a:cubicBezTo>
                <a:cubicBezTo>
                  <a:pt x="1119900" y="658877"/>
                  <a:pt x="1168691" y="670062"/>
                  <a:pt x="1175657" y="671804"/>
                </a:cubicBezTo>
                <a:cubicBezTo>
                  <a:pt x="1194318" y="684245"/>
                  <a:pt x="1210364" y="702033"/>
                  <a:pt x="1231641" y="709126"/>
                </a:cubicBezTo>
                <a:cubicBezTo>
                  <a:pt x="1240972" y="712236"/>
                  <a:pt x="1251035" y="713680"/>
                  <a:pt x="1259633" y="718457"/>
                </a:cubicBezTo>
                <a:cubicBezTo>
                  <a:pt x="1279238" y="729349"/>
                  <a:pt x="1299757" y="739920"/>
                  <a:pt x="1315616" y="755779"/>
                </a:cubicBezTo>
                <a:cubicBezTo>
                  <a:pt x="1321837" y="762000"/>
                  <a:pt x="1326958" y="769561"/>
                  <a:pt x="1334278" y="774441"/>
                </a:cubicBezTo>
                <a:cubicBezTo>
                  <a:pt x="1345851" y="782156"/>
                  <a:pt x="1360282" y="785017"/>
                  <a:pt x="1371600" y="793102"/>
                </a:cubicBezTo>
                <a:cubicBezTo>
                  <a:pt x="1382338" y="800772"/>
                  <a:pt x="1389455" y="812646"/>
                  <a:pt x="1399592" y="821094"/>
                </a:cubicBezTo>
                <a:cubicBezTo>
                  <a:pt x="1408207" y="828273"/>
                  <a:pt x="1418969" y="832576"/>
                  <a:pt x="1427584" y="839755"/>
                </a:cubicBezTo>
                <a:cubicBezTo>
                  <a:pt x="1437721" y="848202"/>
                  <a:pt x="1445556" y="859160"/>
                  <a:pt x="1455575" y="867747"/>
                </a:cubicBezTo>
                <a:cubicBezTo>
                  <a:pt x="1484789" y="892788"/>
                  <a:pt x="1497739" y="893965"/>
                  <a:pt x="1520890" y="923730"/>
                </a:cubicBezTo>
                <a:cubicBezTo>
                  <a:pt x="1570053" y="986939"/>
                  <a:pt x="1545623" y="962350"/>
                  <a:pt x="1576873" y="1017036"/>
                </a:cubicBezTo>
                <a:cubicBezTo>
                  <a:pt x="1587783" y="1036129"/>
                  <a:pt x="1611518" y="1066340"/>
                  <a:pt x="1623526" y="1082351"/>
                </a:cubicBezTo>
                <a:cubicBezTo>
                  <a:pt x="1626636" y="1091682"/>
                  <a:pt x="1628080" y="1101745"/>
                  <a:pt x="1632857" y="1110343"/>
                </a:cubicBezTo>
                <a:cubicBezTo>
                  <a:pt x="1649261" y="1139870"/>
                  <a:pt x="1677209" y="1175699"/>
                  <a:pt x="1698171" y="1203649"/>
                </a:cubicBezTo>
                <a:cubicBezTo>
                  <a:pt x="1714756" y="1269987"/>
                  <a:pt x="1696424" y="1214441"/>
                  <a:pt x="1726163" y="1268963"/>
                </a:cubicBezTo>
                <a:cubicBezTo>
                  <a:pt x="1739484" y="1293385"/>
                  <a:pt x="1763486" y="1343608"/>
                  <a:pt x="1763486" y="1343608"/>
                </a:cubicBezTo>
                <a:cubicBezTo>
                  <a:pt x="1766596" y="1362269"/>
                  <a:pt x="1766833" y="1381644"/>
                  <a:pt x="1772816" y="1399592"/>
                </a:cubicBezTo>
                <a:cubicBezTo>
                  <a:pt x="1776362" y="1410230"/>
                  <a:pt x="1785914" y="1417847"/>
                  <a:pt x="1791478" y="1427583"/>
                </a:cubicBezTo>
                <a:cubicBezTo>
                  <a:pt x="1798379" y="1439660"/>
                  <a:pt x="1804973" y="1451991"/>
                  <a:pt x="1810139" y="1464906"/>
                </a:cubicBezTo>
                <a:cubicBezTo>
                  <a:pt x="1856255" y="1580199"/>
                  <a:pt x="1803700" y="1470689"/>
                  <a:pt x="1847461" y="1558212"/>
                </a:cubicBezTo>
                <a:cubicBezTo>
                  <a:pt x="1860649" y="1624151"/>
                  <a:pt x="1851778" y="1589823"/>
                  <a:pt x="1875453" y="1660849"/>
                </a:cubicBezTo>
                <a:lnTo>
                  <a:pt x="1884784" y="1688841"/>
                </a:lnTo>
                <a:lnTo>
                  <a:pt x="1894114" y="1716832"/>
                </a:lnTo>
                <a:cubicBezTo>
                  <a:pt x="1897224" y="1738604"/>
                  <a:pt x="1899132" y="1760581"/>
                  <a:pt x="1903445" y="1782147"/>
                </a:cubicBezTo>
                <a:cubicBezTo>
                  <a:pt x="1905374" y="1791791"/>
                  <a:pt x="1911016" y="1800462"/>
                  <a:pt x="1912775" y="1810139"/>
                </a:cubicBezTo>
                <a:cubicBezTo>
                  <a:pt x="1917261" y="1834810"/>
                  <a:pt x="1916852" y="1860265"/>
                  <a:pt x="1922106" y="1884783"/>
                </a:cubicBezTo>
                <a:cubicBezTo>
                  <a:pt x="1922108" y="1884793"/>
                  <a:pt x="1945431" y="1954758"/>
                  <a:pt x="1950098" y="1968759"/>
                </a:cubicBezTo>
                <a:lnTo>
                  <a:pt x="1959429" y="1996751"/>
                </a:lnTo>
                <a:cubicBezTo>
                  <a:pt x="1962539" y="2018522"/>
                  <a:pt x="1966854" y="2040155"/>
                  <a:pt x="1968759" y="2062065"/>
                </a:cubicBezTo>
                <a:cubicBezTo>
                  <a:pt x="1973078" y="2111738"/>
                  <a:pt x="1978090" y="2211355"/>
                  <a:pt x="1978090" y="2211355"/>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Freihandform 17"/>
          <p:cNvSpPr/>
          <p:nvPr/>
        </p:nvSpPr>
        <p:spPr>
          <a:xfrm>
            <a:off x="6491673" y="1844824"/>
            <a:ext cx="1418253" cy="681221"/>
          </a:xfrm>
          <a:custGeom>
            <a:avLst/>
            <a:gdLst>
              <a:gd name="connsiteX0" fmla="*/ 0 w 1418253"/>
              <a:gd name="connsiteY0" fmla="*/ 681221 h 681221"/>
              <a:gd name="connsiteX1" fmla="*/ 46653 w 1418253"/>
              <a:gd name="connsiteY1" fmla="*/ 625237 h 681221"/>
              <a:gd name="connsiteX2" fmla="*/ 74645 w 1418253"/>
              <a:gd name="connsiteY2" fmla="*/ 606576 h 681221"/>
              <a:gd name="connsiteX3" fmla="*/ 111968 w 1418253"/>
              <a:gd name="connsiteY3" fmla="*/ 578584 h 681221"/>
              <a:gd name="connsiteX4" fmla="*/ 233266 w 1418253"/>
              <a:gd name="connsiteY4" fmla="*/ 550592 h 681221"/>
              <a:gd name="connsiteX5" fmla="*/ 298580 w 1418253"/>
              <a:gd name="connsiteY5" fmla="*/ 531931 h 681221"/>
              <a:gd name="connsiteX6" fmla="*/ 513184 w 1418253"/>
              <a:gd name="connsiteY6" fmla="*/ 541262 h 681221"/>
              <a:gd name="connsiteX7" fmla="*/ 606490 w 1418253"/>
              <a:gd name="connsiteY7" fmla="*/ 569254 h 681221"/>
              <a:gd name="connsiteX8" fmla="*/ 643812 w 1418253"/>
              <a:gd name="connsiteY8" fmla="*/ 578584 h 681221"/>
              <a:gd name="connsiteX9" fmla="*/ 699796 w 1418253"/>
              <a:gd name="connsiteY9" fmla="*/ 597245 h 681221"/>
              <a:gd name="connsiteX10" fmla="*/ 737119 w 1418253"/>
              <a:gd name="connsiteY10" fmla="*/ 606576 h 681221"/>
              <a:gd name="connsiteX11" fmla="*/ 765110 w 1418253"/>
              <a:gd name="connsiteY11" fmla="*/ 615907 h 681221"/>
              <a:gd name="connsiteX12" fmla="*/ 811763 w 1418253"/>
              <a:gd name="connsiteY12" fmla="*/ 625237 h 681221"/>
              <a:gd name="connsiteX13" fmla="*/ 1035698 w 1418253"/>
              <a:gd name="connsiteY13" fmla="*/ 615907 h 681221"/>
              <a:gd name="connsiteX14" fmla="*/ 1063690 w 1418253"/>
              <a:gd name="connsiteY14" fmla="*/ 606576 h 681221"/>
              <a:gd name="connsiteX15" fmla="*/ 1138335 w 1418253"/>
              <a:gd name="connsiteY15" fmla="*/ 587915 h 681221"/>
              <a:gd name="connsiteX16" fmla="*/ 1166327 w 1418253"/>
              <a:gd name="connsiteY16" fmla="*/ 541262 h 681221"/>
              <a:gd name="connsiteX17" fmla="*/ 1203649 w 1418253"/>
              <a:gd name="connsiteY17" fmla="*/ 503939 h 681221"/>
              <a:gd name="connsiteX18" fmla="*/ 1240972 w 1418253"/>
              <a:gd name="connsiteY18" fmla="*/ 457286 h 681221"/>
              <a:gd name="connsiteX19" fmla="*/ 1306286 w 1418253"/>
              <a:gd name="connsiteY19" fmla="*/ 373311 h 681221"/>
              <a:gd name="connsiteX20" fmla="*/ 1380931 w 1418253"/>
              <a:gd name="connsiteY20" fmla="*/ 307996 h 681221"/>
              <a:gd name="connsiteX21" fmla="*/ 1399592 w 1418253"/>
              <a:gd name="connsiteY21" fmla="*/ 280005 h 681221"/>
              <a:gd name="connsiteX22" fmla="*/ 1418253 w 1418253"/>
              <a:gd name="connsiteY22" fmla="*/ 224021 h 681221"/>
              <a:gd name="connsiteX23" fmla="*/ 1408923 w 1418253"/>
              <a:gd name="connsiteY23" fmla="*/ 84062 h 6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253" h="681221">
                <a:moveTo>
                  <a:pt x="0" y="681221"/>
                </a:moveTo>
                <a:cubicBezTo>
                  <a:pt x="18349" y="653697"/>
                  <a:pt x="19712" y="647688"/>
                  <a:pt x="46653" y="625237"/>
                </a:cubicBezTo>
                <a:cubicBezTo>
                  <a:pt x="55268" y="618058"/>
                  <a:pt x="65520" y="613094"/>
                  <a:pt x="74645" y="606576"/>
                </a:cubicBezTo>
                <a:cubicBezTo>
                  <a:pt x="87300" y="597537"/>
                  <a:pt x="98059" y="585539"/>
                  <a:pt x="111968" y="578584"/>
                </a:cubicBezTo>
                <a:cubicBezTo>
                  <a:pt x="157846" y="555645"/>
                  <a:pt x="183103" y="559712"/>
                  <a:pt x="233266" y="550592"/>
                </a:cubicBezTo>
                <a:cubicBezTo>
                  <a:pt x="259046" y="545905"/>
                  <a:pt x="274593" y="539927"/>
                  <a:pt x="298580" y="531931"/>
                </a:cubicBezTo>
                <a:cubicBezTo>
                  <a:pt x="370115" y="535041"/>
                  <a:pt x="441777" y="535973"/>
                  <a:pt x="513184" y="541262"/>
                </a:cubicBezTo>
                <a:cubicBezTo>
                  <a:pt x="534236" y="542821"/>
                  <a:pt x="592572" y="565775"/>
                  <a:pt x="606490" y="569254"/>
                </a:cubicBezTo>
                <a:cubicBezTo>
                  <a:pt x="618931" y="572364"/>
                  <a:pt x="631529" y="574899"/>
                  <a:pt x="643812" y="578584"/>
                </a:cubicBezTo>
                <a:cubicBezTo>
                  <a:pt x="662653" y="584236"/>
                  <a:pt x="680713" y="592474"/>
                  <a:pt x="699796" y="597245"/>
                </a:cubicBezTo>
                <a:cubicBezTo>
                  <a:pt x="712237" y="600355"/>
                  <a:pt x="724789" y="603053"/>
                  <a:pt x="737119" y="606576"/>
                </a:cubicBezTo>
                <a:cubicBezTo>
                  <a:pt x="746576" y="609278"/>
                  <a:pt x="755569" y="613522"/>
                  <a:pt x="765110" y="615907"/>
                </a:cubicBezTo>
                <a:cubicBezTo>
                  <a:pt x="780495" y="619753"/>
                  <a:pt x="796212" y="622127"/>
                  <a:pt x="811763" y="625237"/>
                </a:cubicBezTo>
                <a:cubicBezTo>
                  <a:pt x="886408" y="622127"/>
                  <a:pt x="961192" y="621426"/>
                  <a:pt x="1035698" y="615907"/>
                </a:cubicBezTo>
                <a:cubicBezTo>
                  <a:pt x="1045507" y="615180"/>
                  <a:pt x="1054148" y="608962"/>
                  <a:pt x="1063690" y="606576"/>
                </a:cubicBezTo>
                <a:lnTo>
                  <a:pt x="1138335" y="587915"/>
                </a:lnTo>
                <a:cubicBezTo>
                  <a:pt x="1147666" y="572364"/>
                  <a:pt x="1155193" y="555577"/>
                  <a:pt x="1166327" y="541262"/>
                </a:cubicBezTo>
                <a:cubicBezTo>
                  <a:pt x="1177129" y="527374"/>
                  <a:pt x="1193423" y="518256"/>
                  <a:pt x="1203649" y="503939"/>
                </a:cubicBezTo>
                <a:cubicBezTo>
                  <a:pt x="1244620" y="446580"/>
                  <a:pt x="1172764" y="502760"/>
                  <a:pt x="1240972" y="457286"/>
                </a:cubicBezTo>
                <a:cubicBezTo>
                  <a:pt x="1266980" y="418273"/>
                  <a:pt x="1273398" y="400717"/>
                  <a:pt x="1306286" y="373311"/>
                </a:cubicBezTo>
                <a:cubicBezTo>
                  <a:pt x="1343278" y="342484"/>
                  <a:pt x="1344585" y="362514"/>
                  <a:pt x="1380931" y="307996"/>
                </a:cubicBezTo>
                <a:cubicBezTo>
                  <a:pt x="1387151" y="298666"/>
                  <a:pt x="1395038" y="290252"/>
                  <a:pt x="1399592" y="280005"/>
                </a:cubicBezTo>
                <a:cubicBezTo>
                  <a:pt x="1407581" y="262030"/>
                  <a:pt x="1418253" y="224021"/>
                  <a:pt x="1418253" y="224021"/>
                </a:cubicBezTo>
                <a:cubicBezTo>
                  <a:pt x="1408405" y="46754"/>
                  <a:pt x="1408923" y="0"/>
                  <a:pt x="1408923" y="8406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Freihandform 18"/>
          <p:cNvSpPr/>
          <p:nvPr/>
        </p:nvSpPr>
        <p:spPr>
          <a:xfrm>
            <a:off x="5511960" y="2815294"/>
            <a:ext cx="1403257" cy="1268963"/>
          </a:xfrm>
          <a:custGeom>
            <a:avLst/>
            <a:gdLst>
              <a:gd name="connsiteX0" fmla="*/ 1399592 w 1403257"/>
              <a:gd name="connsiteY0" fmla="*/ 0 h 1268963"/>
              <a:gd name="connsiteX1" fmla="*/ 1362269 w 1403257"/>
              <a:gd name="connsiteY1" fmla="*/ 111967 h 1268963"/>
              <a:gd name="connsiteX2" fmla="*/ 1334278 w 1403257"/>
              <a:gd name="connsiteY2" fmla="*/ 130629 h 1268963"/>
              <a:gd name="connsiteX3" fmla="*/ 1296955 w 1403257"/>
              <a:gd name="connsiteY3" fmla="*/ 177282 h 1268963"/>
              <a:gd name="connsiteX4" fmla="*/ 1240972 w 1403257"/>
              <a:gd name="connsiteY4" fmla="*/ 223935 h 1268963"/>
              <a:gd name="connsiteX5" fmla="*/ 1184988 w 1403257"/>
              <a:gd name="connsiteY5" fmla="*/ 289249 h 1268963"/>
              <a:gd name="connsiteX6" fmla="*/ 1156996 w 1403257"/>
              <a:gd name="connsiteY6" fmla="*/ 298580 h 1268963"/>
              <a:gd name="connsiteX7" fmla="*/ 1138335 w 1403257"/>
              <a:gd name="connsiteY7" fmla="*/ 326571 h 1268963"/>
              <a:gd name="connsiteX8" fmla="*/ 1091682 w 1403257"/>
              <a:gd name="connsiteY8" fmla="*/ 363894 h 1268963"/>
              <a:gd name="connsiteX9" fmla="*/ 1063690 w 1403257"/>
              <a:gd name="connsiteY9" fmla="*/ 391886 h 1268963"/>
              <a:gd name="connsiteX10" fmla="*/ 1026367 w 1403257"/>
              <a:gd name="connsiteY10" fmla="*/ 419878 h 1268963"/>
              <a:gd name="connsiteX11" fmla="*/ 989045 w 1403257"/>
              <a:gd name="connsiteY11" fmla="*/ 457200 h 1268963"/>
              <a:gd name="connsiteX12" fmla="*/ 923731 w 1403257"/>
              <a:gd name="connsiteY12" fmla="*/ 531845 h 1268963"/>
              <a:gd name="connsiteX13" fmla="*/ 867747 w 1403257"/>
              <a:gd name="connsiteY13" fmla="*/ 569167 h 1268963"/>
              <a:gd name="connsiteX14" fmla="*/ 839755 w 1403257"/>
              <a:gd name="connsiteY14" fmla="*/ 587829 h 1268963"/>
              <a:gd name="connsiteX15" fmla="*/ 755780 w 1403257"/>
              <a:gd name="connsiteY15" fmla="*/ 662473 h 1268963"/>
              <a:gd name="connsiteX16" fmla="*/ 709127 w 1403257"/>
              <a:gd name="connsiteY16" fmla="*/ 699796 h 1268963"/>
              <a:gd name="connsiteX17" fmla="*/ 681135 w 1403257"/>
              <a:gd name="connsiteY17" fmla="*/ 727788 h 1268963"/>
              <a:gd name="connsiteX18" fmla="*/ 615820 w 1403257"/>
              <a:gd name="connsiteY18" fmla="*/ 774441 h 1268963"/>
              <a:gd name="connsiteX19" fmla="*/ 587829 w 1403257"/>
              <a:gd name="connsiteY19" fmla="*/ 811763 h 1268963"/>
              <a:gd name="connsiteX20" fmla="*/ 541176 w 1403257"/>
              <a:gd name="connsiteY20" fmla="*/ 858416 h 1268963"/>
              <a:gd name="connsiteX21" fmla="*/ 447869 w 1403257"/>
              <a:gd name="connsiteY21" fmla="*/ 961053 h 1268963"/>
              <a:gd name="connsiteX22" fmla="*/ 410547 w 1403257"/>
              <a:gd name="connsiteY22" fmla="*/ 989045 h 1268963"/>
              <a:gd name="connsiteX23" fmla="*/ 382555 w 1403257"/>
              <a:gd name="connsiteY23" fmla="*/ 1017037 h 1268963"/>
              <a:gd name="connsiteX24" fmla="*/ 354563 w 1403257"/>
              <a:gd name="connsiteY24" fmla="*/ 1035698 h 1268963"/>
              <a:gd name="connsiteX25" fmla="*/ 317241 w 1403257"/>
              <a:gd name="connsiteY25" fmla="*/ 1063690 h 1268963"/>
              <a:gd name="connsiteX26" fmla="*/ 242596 w 1403257"/>
              <a:gd name="connsiteY26" fmla="*/ 1082351 h 1268963"/>
              <a:gd name="connsiteX27" fmla="*/ 167951 w 1403257"/>
              <a:gd name="connsiteY27" fmla="*/ 1138335 h 1268963"/>
              <a:gd name="connsiteX28" fmla="*/ 93306 w 1403257"/>
              <a:gd name="connsiteY28" fmla="*/ 1203649 h 1268963"/>
              <a:gd name="connsiteX29" fmla="*/ 37323 w 1403257"/>
              <a:gd name="connsiteY29" fmla="*/ 1240971 h 1268963"/>
              <a:gd name="connsiteX30" fmla="*/ 0 w 1403257"/>
              <a:gd name="connsiteY30" fmla="*/ 1268963 h 126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3257" h="1268963">
                <a:moveTo>
                  <a:pt x="1399592" y="0"/>
                </a:moveTo>
                <a:cubicBezTo>
                  <a:pt x="1391636" y="63642"/>
                  <a:pt x="1403257" y="70978"/>
                  <a:pt x="1362269" y="111967"/>
                </a:cubicBezTo>
                <a:cubicBezTo>
                  <a:pt x="1354340" y="119897"/>
                  <a:pt x="1343608" y="124408"/>
                  <a:pt x="1334278" y="130629"/>
                </a:cubicBezTo>
                <a:cubicBezTo>
                  <a:pt x="1320424" y="151409"/>
                  <a:pt x="1315945" y="162090"/>
                  <a:pt x="1296955" y="177282"/>
                </a:cubicBezTo>
                <a:cubicBezTo>
                  <a:pt x="1260251" y="206646"/>
                  <a:pt x="1274225" y="184032"/>
                  <a:pt x="1240972" y="223935"/>
                </a:cubicBezTo>
                <a:cubicBezTo>
                  <a:pt x="1211967" y="258740"/>
                  <a:pt x="1231154" y="256273"/>
                  <a:pt x="1184988" y="289249"/>
                </a:cubicBezTo>
                <a:cubicBezTo>
                  <a:pt x="1176985" y="294966"/>
                  <a:pt x="1166327" y="295470"/>
                  <a:pt x="1156996" y="298580"/>
                </a:cubicBezTo>
                <a:cubicBezTo>
                  <a:pt x="1150776" y="307910"/>
                  <a:pt x="1146264" y="318642"/>
                  <a:pt x="1138335" y="326571"/>
                </a:cubicBezTo>
                <a:cubicBezTo>
                  <a:pt x="1124253" y="340653"/>
                  <a:pt x="1106670" y="350780"/>
                  <a:pt x="1091682" y="363894"/>
                </a:cubicBezTo>
                <a:cubicBezTo>
                  <a:pt x="1081751" y="372583"/>
                  <a:pt x="1073709" y="383298"/>
                  <a:pt x="1063690" y="391886"/>
                </a:cubicBezTo>
                <a:cubicBezTo>
                  <a:pt x="1051883" y="402007"/>
                  <a:pt x="1038070" y="409637"/>
                  <a:pt x="1026367" y="419878"/>
                </a:cubicBezTo>
                <a:cubicBezTo>
                  <a:pt x="1013126" y="431464"/>
                  <a:pt x="1000734" y="444050"/>
                  <a:pt x="989045" y="457200"/>
                </a:cubicBezTo>
                <a:cubicBezTo>
                  <a:pt x="967715" y="481196"/>
                  <a:pt x="949747" y="511611"/>
                  <a:pt x="923731" y="531845"/>
                </a:cubicBezTo>
                <a:cubicBezTo>
                  <a:pt x="906027" y="545614"/>
                  <a:pt x="886408" y="556726"/>
                  <a:pt x="867747" y="569167"/>
                </a:cubicBezTo>
                <a:cubicBezTo>
                  <a:pt x="858416" y="575388"/>
                  <a:pt x="846484" y="578858"/>
                  <a:pt x="839755" y="587829"/>
                </a:cubicBezTo>
                <a:cubicBezTo>
                  <a:pt x="750514" y="706815"/>
                  <a:pt x="893629" y="524624"/>
                  <a:pt x="755780" y="662473"/>
                </a:cubicBezTo>
                <a:cubicBezTo>
                  <a:pt x="701486" y="716767"/>
                  <a:pt x="779750" y="640943"/>
                  <a:pt x="709127" y="699796"/>
                </a:cubicBezTo>
                <a:cubicBezTo>
                  <a:pt x="698990" y="708244"/>
                  <a:pt x="691154" y="719200"/>
                  <a:pt x="681135" y="727788"/>
                </a:cubicBezTo>
                <a:cubicBezTo>
                  <a:pt x="660881" y="745149"/>
                  <a:pt x="637974" y="759672"/>
                  <a:pt x="615820" y="774441"/>
                </a:cubicBezTo>
                <a:cubicBezTo>
                  <a:pt x="606490" y="786882"/>
                  <a:pt x="598160" y="800140"/>
                  <a:pt x="587829" y="811763"/>
                </a:cubicBezTo>
                <a:cubicBezTo>
                  <a:pt x="573218" y="828200"/>
                  <a:pt x="554371" y="840822"/>
                  <a:pt x="541176" y="858416"/>
                </a:cubicBezTo>
                <a:cubicBezTo>
                  <a:pt x="511227" y="898348"/>
                  <a:pt x="491479" y="928345"/>
                  <a:pt x="447869" y="961053"/>
                </a:cubicBezTo>
                <a:cubicBezTo>
                  <a:pt x="435428" y="970384"/>
                  <a:pt x="422354" y="978925"/>
                  <a:pt x="410547" y="989045"/>
                </a:cubicBezTo>
                <a:cubicBezTo>
                  <a:pt x="400528" y="997633"/>
                  <a:pt x="392692" y="1008589"/>
                  <a:pt x="382555" y="1017037"/>
                </a:cubicBezTo>
                <a:cubicBezTo>
                  <a:pt x="373940" y="1024216"/>
                  <a:pt x="363688" y="1029180"/>
                  <a:pt x="354563" y="1035698"/>
                </a:cubicBezTo>
                <a:cubicBezTo>
                  <a:pt x="341909" y="1044737"/>
                  <a:pt x="331596" y="1057709"/>
                  <a:pt x="317241" y="1063690"/>
                </a:cubicBezTo>
                <a:cubicBezTo>
                  <a:pt x="293566" y="1073554"/>
                  <a:pt x="242596" y="1082351"/>
                  <a:pt x="242596" y="1082351"/>
                </a:cubicBezTo>
                <a:cubicBezTo>
                  <a:pt x="223289" y="1095222"/>
                  <a:pt x="185213" y="1115318"/>
                  <a:pt x="167951" y="1138335"/>
                </a:cubicBezTo>
                <a:cubicBezTo>
                  <a:pt x="116680" y="1206697"/>
                  <a:pt x="156295" y="1187901"/>
                  <a:pt x="93306" y="1203649"/>
                </a:cubicBezTo>
                <a:cubicBezTo>
                  <a:pt x="74645" y="1216090"/>
                  <a:pt x="53182" y="1225112"/>
                  <a:pt x="37323" y="1240971"/>
                </a:cubicBezTo>
                <a:cubicBezTo>
                  <a:pt x="13743" y="1264551"/>
                  <a:pt x="26530" y="1255699"/>
                  <a:pt x="0" y="126896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7172808" y="3001906"/>
            <a:ext cx="1287624" cy="270588"/>
          </a:xfrm>
          <a:custGeom>
            <a:avLst/>
            <a:gdLst>
              <a:gd name="connsiteX0" fmla="*/ 0 w 1287624"/>
              <a:gd name="connsiteY0" fmla="*/ 270588 h 270588"/>
              <a:gd name="connsiteX1" fmla="*/ 9331 w 1287624"/>
              <a:gd name="connsiteY1" fmla="*/ 214604 h 270588"/>
              <a:gd name="connsiteX2" fmla="*/ 46653 w 1287624"/>
              <a:gd name="connsiteY2" fmla="*/ 186612 h 270588"/>
              <a:gd name="connsiteX3" fmla="*/ 111967 w 1287624"/>
              <a:gd name="connsiteY3" fmla="*/ 158621 h 270588"/>
              <a:gd name="connsiteX4" fmla="*/ 177282 w 1287624"/>
              <a:gd name="connsiteY4" fmla="*/ 130629 h 270588"/>
              <a:gd name="connsiteX5" fmla="*/ 242596 w 1287624"/>
              <a:gd name="connsiteY5" fmla="*/ 93306 h 270588"/>
              <a:gd name="connsiteX6" fmla="*/ 326571 w 1287624"/>
              <a:gd name="connsiteY6" fmla="*/ 74645 h 270588"/>
              <a:gd name="connsiteX7" fmla="*/ 382555 w 1287624"/>
              <a:gd name="connsiteY7" fmla="*/ 55984 h 270588"/>
              <a:gd name="connsiteX8" fmla="*/ 429208 w 1287624"/>
              <a:gd name="connsiteY8" fmla="*/ 46653 h 270588"/>
              <a:gd name="connsiteX9" fmla="*/ 503853 w 1287624"/>
              <a:gd name="connsiteY9" fmla="*/ 27992 h 270588"/>
              <a:gd name="connsiteX10" fmla="*/ 550506 w 1287624"/>
              <a:gd name="connsiteY10" fmla="*/ 18661 h 270588"/>
              <a:gd name="connsiteX11" fmla="*/ 606490 w 1287624"/>
              <a:gd name="connsiteY11" fmla="*/ 0 h 270588"/>
              <a:gd name="connsiteX12" fmla="*/ 1091682 w 1287624"/>
              <a:gd name="connsiteY12" fmla="*/ 9331 h 270588"/>
              <a:gd name="connsiteX13" fmla="*/ 1147665 w 1287624"/>
              <a:gd name="connsiteY13" fmla="*/ 27992 h 270588"/>
              <a:gd name="connsiteX14" fmla="*/ 1194318 w 1287624"/>
              <a:gd name="connsiteY14" fmla="*/ 83976 h 270588"/>
              <a:gd name="connsiteX15" fmla="*/ 1212979 w 1287624"/>
              <a:gd name="connsiteY15" fmla="*/ 139959 h 270588"/>
              <a:gd name="connsiteX16" fmla="*/ 1250302 w 1287624"/>
              <a:gd name="connsiteY16" fmla="*/ 195943 h 270588"/>
              <a:gd name="connsiteX17" fmla="*/ 1268963 w 1287624"/>
              <a:gd name="connsiteY17" fmla="*/ 223935 h 270588"/>
              <a:gd name="connsiteX18" fmla="*/ 1287624 w 1287624"/>
              <a:gd name="connsiteY18" fmla="*/ 242596 h 2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7624" h="270588">
                <a:moveTo>
                  <a:pt x="0" y="270588"/>
                </a:moveTo>
                <a:cubicBezTo>
                  <a:pt x="3110" y="251927"/>
                  <a:pt x="143" y="231142"/>
                  <a:pt x="9331" y="214604"/>
                </a:cubicBezTo>
                <a:cubicBezTo>
                  <a:pt x="16883" y="201010"/>
                  <a:pt x="33999" y="195651"/>
                  <a:pt x="46653" y="186612"/>
                </a:cubicBezTo>
                <a:cubicBezTo>
                  <a:pt x="93724" y="152990"/>
                  <a:pt x="54150" y="179645"/>
                  <a:pt x="111967" y="158621"/>
                </a:cubicBezTo>
                <a:cubicBezTo>
                  <a:pt x="134228" y="150526"/>
                  <a:pt x="156096" y="141222"/>
                  <a:pt x="177282" y="130629"/>
                </a:cubicBezTo>
                <a:cubicBezTo>
                  <a:pt x="199710" y="119415"/>
                  <a:pt x="219117" y="102111"/>
                  <a:pt x="242596" y="93306"/>
                </a:cubicBezTo>
                <a:cubicBezTo>
                  <a:pt x="269445" y="83238"/>
                  <a:pt x="298865" y="82033"/>
                  <a:pt x="326571" y="74645"/>
                </a:cubicBezTo>
                <a:cubicBezTo>
                  <a:pt x="345578" y="69577"/>
                  <a:pt x="363577" y="61160"/>
                  <a:pt x="382555" y="55984"/>
                </a:cubicBezTo>
                <a:cubicBezTo>
                  <a:pt x="397855" y="51811"/>
                  <a:pt x="413755" y="50219"/>
                  <a:pt x="429208" y="46653"/>
                </a:cubicBezTo>
                <a:cubicBezTo>
                  <a:pt x="454199" y="40886"/>
                  <a:pt x="478862" y="33759"/>
                  <a:pt x="503853" y="27992"/>
                </a:cubicBezTo>
                <a:cubicBezTo>
                  <a:pt x="519306" y="24426"/>
                  <a:pt x="535206" y="22834"/>
                  <a:pt x="550506" y="18661"/>
                </a:cubicBezTo>
                <a:cubicBezTo>
                  <a:pt x="569484" y="13485"/>
                  <a:pt x="587829" y="6220"/>
                  <a:pt x="606490" y="0"/>
                </a:cubicBezTo>
                <a:cubicBezTo>
                  <a:pt x="768221" y="3110"/>
                  <a:pt x="930137" y="975"/>
                  <a:pt x="1091682" y="9331"/>
                </a:cubicBezTo>
                <a:cubicBezTo>
                  <a:pt x="1111326" y="10347"/>
                  <a:pt x="1147665" y="27992"/>
                  <a:pt x="1147665" y="27992"/>
                </a:cubicBezTo>
                <a:cubicBezTo>
                  <a:pt x="1165244" y="45571"/>
                  <a:pt x="1183925" y="60592"/>
                  <a:pt x="1194318" y="83976"/>
                </a:cubicBezTo>
                <a:cubicBezTo>
                  <a:pt x="1202307" y="101951"/>
                  <a:pt x="1202068" y="123592"/>
                  <a:pt x="1212979" y="139959"/>
                </a:cubicBezTo>
                <a:lnTo>
                  <a:pt x="1250302" y="195943"/>
                </a:lnTo>
                <a:cubicBezTo>
                  <a:pt x="1256522" y="205274"/>
                  <a:pt x="1261034" y="216006"/>
                  <a:pt x="1268963" y="223935"/>
                </a:cubicBezTo>
                <a:lnTo>
                  <a:pt x="1287624" y="24259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Freihandform 20"/>
          <p:cNvSpPr/>
          <p:nvPr/>
        </p:nvSpPr>
        <p:spPr>
          <a:xfrm>
            <a:off x="1043608" y="4385997"/>
            <a:ext cx="1978090" cy="2211355"/>
          </a:xfrm>
          <a:custGeom>
            <a:avLst/>
            <a:gdLst>
              <a:gd name="connsiteX0" fmla="*/ 0 w 1978090"/>
              <a:gd name="connsiteY0" fmla="*/ 0 h 2211355"/>
              <a:gd name="connsiteX1" fmla="*/ 18661 w 1978090"/>
              <a:gd name="connsiteY1" fmla="*/ 83975 h 2211355"/>
              <a:gd name="connsiteX2" fmla="*/ 46653 w 1978090"/>
              <a:gd name="connsiteY2" fmla="*/ 149290 h 2211355"/>
              <a:gd name="connsiteX3" fmla="*/ 93306 w 1978090"/>
              <a:gd name="connsiteY3" fmla="*/ 195943 h 2211355"/>
              <a:gd name="connsiteX4" fmla="*/ 111967 w 1978090"/>
              <a:gd name="connsiteY4" fmla="*/ 223934 h 2211355"/>
              <a:gd name="connsiteX5" fmla="*/ 167951 w 1978090"/>
              <a:gd name="connsiteY5" fmla="*/ 261257 h 2211355"/>
              <a:gd name="connsiteX6" fmla="*/ 223935 w 1978090"/>
              <a:gd name="connsiteY6" fmla="*/ 279918 h 2211355"/>
              <a:gd name="connsiteX7" fmla="*/ 289249 w 1978090"/>
              <a:gd name="connsiteY7" fmla="*/ 326571 h 2211355"/>
              <a:gd name="connsiteX8" fmla="*/ 317241 w 1978090"/>
              <a:gd name="connsiteY8" fmla="*/ 335902 h 2211355"/>
              <a:gd name="connsiteX9" fmla="*/ 345233 w 1978090"/>
              <a:gd name="connsiteY9" fmla="*/ 354563 h 2211355"/>
              <a:gd name="connsiteX10" fmla="*/ 382555 w 1978090"/>
              <a:gd name="connsiteY10" fmla="*/ 363894 h 2211355"/>
              <a:gd name="connsiteX11" fmla="*/ 475861 w 1978090"/>
              <a:gd name="connsiteY11" fmla="*/ 391885 h 2211355"/>
              <a:gd name="connsiteX12" fmla="*/ 494522 w 1978090"/>
              <a:gd name="connsiteY12" fmla="*/ 410547 h 2211355"/>
              <a:gd name="connsiteX13" fmla="*/ 569167 w 1978090"/>
              <a:gd name="connsiteY13" fmla="*/ 429208 h 2211355"/>
              <a:gd name="connsiteX14" fmla="*/ 597159 w 1978090"/>
              <a:gd name="connsiteY14" fmla="*/ 447869 h 2211355"/>
              <a:gd name="connsiteX15" fmla="*/ 662473 w 1978090"/>
              <a:gd name="connsiteY15" fmla="*/ 466530 h 2211355"/>
              <a:gd name="connsiteX16" fmla="*/ 718457 w 1978090"/>
              <a:gd name="connsiteY16" fmla="*/ 503853 h 2211355"/>
              <a:gd name="connsiteX17" fmla="*/ 849086 w 1978090"/>
              <a:gd name="connsiteY17" fmla="*/ 531845 h 2211355"/>
              <a:gd name="connsiteX18" fmla="*/ 886408 w 1978090"/>
              <a:gd name="connsiteY18" fmla="*/ 550506 h 2211355"/>
              <a:gd name="connsiteX19" fmla="*/ 923731 w 1978090"/>
              <a:gd name="connsiteY19" fmla="*/ 559836 h 2211355"/>
              <a:gd name="connsiteX20" fmla="*/ 951722 w 1978090"/>
              <a:gd name="connsiteY20" fmla="*/ 578498 h 2211355"/>
              <a:gd name="connsiteX21" fmla="*/ 1007706 w 1978090"/>
              <a:gd name="connsiteY21" fmla="*/ 597159 h 2211355"/>
              <a:gd name="connsiteX22" fmla="*/ 1035698 w 1978090"/>
              <a:gd name="connsiteY22" fmla="*/ 606490 h 2211355"/>
              <a:gd name="connsiteX23" fmla="*/ 1091682 w 1978090"/>
              <a:gd name="connsiteY23" fmla="*/ 634481 h 2211355"/>
              <a:gd name="connsiteX24" fmla="*/ 1110343 w 1978090"/>
              <a:gd name="connsiteY24" fmla="*/ 653143 h 2211355"/>
              <a:gd name="connsiteX25" fmla="*/ 1175657 w 1978090"/>
              <a:gd name="connsiteY25" fmla="*/ 671804 h 2211355"/>
              <a:gd name="connsiteX26" fmla="*/ 1231641 w 1978090"/>
              <a:gd name="connsiteY26" fmla="*/ 709126 h 2211355"/>
              <a:gd name="connsiteX27" fmla="*/ 1259633 w 1978090"/>
              <a:gd name="connsiteY27" fmla="*/ 718457 h 2211355"/>
              <a:gd name="connsiteX28" fmla="*/ 1315616 w 1978090"/>
              <a:gd name="connsiteY28" fmla="*/ 755779 h 2211355"/>
              <a:gd name="connsiteX29" fmla="*/ 1334278 w 1978090"/>
              <a:gd name="connsiteY29" fmla="*/ 774441 h 2211355"/>
              <a:gd name="connsiteX30" fmla="*/ 1371600 w 1978090"/>
              <a:gd name="connsiteY30" fmla="*/ 793102 h 2211355"/>
              <a:gd name="connsiteX31" fmla="*/ 1399592 w 1978090"/>
              <a:gd name="connsiteY31" fmla="*/ 821094 h 2211355"/>
              <a:gd name="connsiteX32" fmla="*/ 1427584 w 1978090"/>
              <a:gd name="connsiteY32" fmla="*/ 839755 h 2211355"/>
              <a:gd name="connsiteX33" fmla="*/ 1455575 w 1978090"/>
              <a:gd name="connsiteY33" fmla="*/ 867747 h 2211355"/>
              <a:gd name="connsiteX34" fmla="*/ 1520890 w 1978090"/>
              <a:gd name="connsiteY34" fmla="*/ 923730 h 2211355"/>
              <a:gd name="connsiteX35" fmla="*/ 1576873 w 1978090"/>
              <a:gd name="connsiteY35" fmla="*/ 1017036 h 2211355"/>
              <a:gd name="connsiteX36" fmla="*/ 1623526 w 1978090"/>
              <a:gd name="connsiteY36" fmla="*/ 1082351 h 2211355"/>
              <a:gd name="connsiteX37" fmla="*/ 1632857 w 1978090"/>
              <a:gd name="connsiteY37" fmla="*/ 1110343 h 2211355"/>
              <a:gd name="connsiteX38" fmla="*/ 1698171 w 1978090"/>
              <a:gd name="connsiteY38" fmla="*/ 1203649 h 2211355"/>
              <a:gd name="connsiteX39" fmla="*/ 1726163 w 1978090"/>
              <a:gd name="connsiteY39" fmla="*/ 1268963 h 2211355"/>
              <a:gd name="connsiteX40" fmla="*/ 1763486 w 1978090"/>
              <a:gd name="connsiteY40" fmla="*/ 1343608 h 2211355"/>
              <a:gd name="connsiteX41" fmla="*/ 1772816 w 1978090"/>
              <a:gd name="connsiteY41" fmla="*/ 1399592 h 2211355"/>
              <a:gd name="connsiteX42" fmla="*/ 1791478 w 1978090"/>
              <a:gd name="connsiteY42" fmla="*/ 1427583 h 2211355"/>
              <a:gd name="connsiteX43" fmla="*/ 1810139 w 1978090"/>
              <a:gd name="connsiteY43" fmla="*/ 1464906 h 2211355"/>
              <a:gd name="connsiteX44" fmla="*/ 1847461 w 1978090"/>
              <a:gd name="connsiteY44" fmla="*/ 1558212 h 2211355"/>
              <a:gd name="connsiteX45" fmla="*/ 1875453 w 1978090"/>
              <a:gd name="connsiteY45" fmla="*/ 1660849 h 2211355"/>
              <a:gd name="connsiteX46" fmla="*/ 1884784 w 1978090"/>
              <a:gd name="connsiteY46" fmla="*/ 1688841 h 2211355"/>
              <a:gd name="connsiteX47" fmla="*/ 1894114 w 1978090"/>
              <a:gd name="connsiteY47" fmla="*/ 1716832 h 2211355"/>
              <a:gd name="connsiteX48" fmla="*/ 1903445 w 1978090"/>
              <a:gd name="connsiteY48" fmla="*/ 1782147 h 2211355"/>
              <a:gd name="connsiteX49" fmla="*/ 1912775 w 1978090"/>
              <a:gd name="connsiteY49" fmla="*/ 1810139 h 2211355"/>
              <a:gd name="connsiteX50" fmla="*/ 1922106 w 1978090"/>
              <a:gd name="connsiteY50" fmla="*/ 1884783 h 2211355"/>
              <a:gd name="connsiteX51" fmla="*/ 1950098 w 1978090"/>
              <a:gd name="connsiteY51" fmla="*/ 1968759 h 2211355"/>
              <a:gd name="connsiteX52" fmla="*/ 1959429 w 1978090"/>
              <a:gd name="connsiteY52" fmla="*/ 1996751 h 2211355"/>
              <a:gd name="connsiteX53" fmla="*/ 1968759 w 1978090"/>
              <a:gd name="connsiteY53" fmla="*/ 2062065 h 2211355"/>
              <a:gd name="connsiteX54" fmla="*/ 1978090 w 1978090"/>
              <a:gd name="connsiteY54" fmla="*/ 2211355 h 221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78090" h="2211355">
                <a:moveTo>
                  <a:pt x="0" y="0"/>
                </a:moveTo>
                <a:cubicBezTo>
                  <a:pt x="16838" y="101023"/>
                  <a:pt x="287" y="19664"/>
                  <a:pt x="18661" y="83975"/>
                </a:cubicBezTo>
                <a:cubicBezTo>
                  <a:pt x="28801" y="119466"/>
                  <a:pt x="22550" y="121743"/>
                  <a:pt x="46653" y="149290"/>
                </a:cubicBezTo>
                <a:cubicBezTo>
                  <a:pt x="61135" y="165841"/>
                  <a:pt x="81107" y="177644"/>
                  <a:pt x="93306" y="195943"/>
                </a:cubicBezTo>
                <a:cubicBezTo>
                  <a:pt x="99526" y="205273"/>
                  <a:pt x="103528" y="216550"/>
                  <a:pt x="111967" y="223934"/>
                </a:cubicBezTo>
                <a:cubicBezTo>
                  <a:pt x="128846" y="238703"/>
                  <a:pt x="146674" y="254165"/>
                  <a:pt x="167951" y="261257"/>
                </a:cubicBezTo>
                <a:lnTo>
                  <a:pt x="223935" y="279918"/>
                </a:lnTo>
                <a:cubicBezTo>
                  <a:pt x="232392" y="286261"/>
                  <a:pt x="275602" y="319747"/>
                  <a:pt x="289249" y="326571"/>
                </a:cubicBezTo>
                <a:cubicBezTo>
                  <a:pt x="298046" y="330970"/>
                  <a:pt x="308444" y="331503"/>
                  <a:pt x="317241" y="335902"/>
                </a:cubicBezTo>
                <a:cubicBezTo>
                  <a:pt x="327271" y="340917"/>
                  <a:pt x="334926" y="350146"/>
                  <a:pt x="345233" y="354563"/>
                </a:cubicBezTo>
                <a:cubicBezTo>
                  <a:pt x="357020" y="359615"/>
                  <a:pt x="370272" y="360209"/>
                  <a:pt x="382555" y="363894"/>
                </a:cubicBezTo>
                <a:cubicBezTo>
                  <a:pt x="496112" y="397961"/>
                  <a:pt x="389854" y="370384"/>
                  <a:pt x="475861" y="391885"/>
                </a:cubicBezTo>
                <a:cubicBezTo>
                  <a:pt x="482081" y="398106"/>
                  <a:pt x="486436" y="407082"/>
                  <a:pt x="494522" y="410547"/>
                </a:cubicBezTo>
                <a:cubicBezTo>
                  <a:pt x="569078" y="442500"/>
                  <a:pt x="514807" y="402028"/>
                  <a:pt x="569167" y="429208"/>
                </a:cubicBezTo>
                <a:cubicBezTo>
                  <a:pt x="579197" y="434223"/>
                  <a:pt x="587129" y="442854"/>
                  <a:pt x="597159" y="447869"/>
                </a:cubicBezTo>
                <a:cubicBezTo>
                  <a:pt x="610548" y="454564"/>
                  <a:pt x="650510" y="463539"/>
                  <a:pt x="662473" y="466530"/>
                </a:cubicBezTo>
                <a:cubicBezTo>
                  <a:pt x="681134" y="478971"/>
                  <a:pt x="697180" y="496761"/>
                  <a:pt x="718457" y="503853"/>
                </a:cubicBezTo>
                <a:cubicBezTo>
                  <a:pt x="798230" y="530443"/>
                  <a:pt x="754922" y="520074"/>
                  <a:pt x="849086" y="531845"/>
                </a:cubicBezTo>
                <a:cubicBezTo>
                  <a:pt x="861527" y="538065"/>
                  <a:pt x="873384" y="545622"/>
                  <a:pt x="886408" y="550506"/>
                </a:cubicBezTo>
                <a:cubicBezTo>
                  <a:pt x="898415" y="555009"/>
                  <a:pt x="911944" y="554784"/>
                  <a:pt x="923731" y="559836"/>
                </a:cubicBezTo>
                <a:cubicBezTo>
                  <a:pt x="934038" y="564253"/>
                  <a:pt x="941475" y="573944"/>
                  <a:pt x="951722" y="578498"/>
                </a:cubicBezTo>
                <a:cubicBezTo>
                  <a:pt x="969697" y="586487"/>
                  <a:pt x="989045" y="590939"/>
                  <a:pt x="1007706" y="597159"/>
                </a:cubicBezTo>
                <a:cubicBezTo>
                  <a:pt x="1017037" y="600269"/>
                  <a:pt x="1027514" y="601034"/>
                  <a:pt x="1035698" y="606490"/>
                </a:cubicBezTo>
                <a:cubicBezTo>
                  <a:pt x="1071874" y="630607"/>
                  <a:pt x="1053051" y="621605"/>
                  <a:pt x="1091682" y="634481"/>
                </a:cubicBezTo>
                <a:cubicBezTo>
                  <a:pt x="1097902" y="640702"/>
                  <a:pt x="1102800" y="648617"/>
                  <a:pt x="1110343" y="653143"/>
                </a:cubicBezTo>
                <a:cubicBezTo>
                  <a:pt x="1119900" y="658877"/>
                  <a:pt x="1168691" y="670062"/>
                  <a:pt x="1175657" y="671804"/>
                </a:cubicBezTo>
                <a:cubicBezTo>
                  <a:pt x="1194318" y="684245"/>
                  <a:pt x="1210364" y="702033"/>
                  <a:pt x="1231641" y="709126"/>
                </a:cubicBezTo>
                <a:cubicBezTo>
                  <a:pt x="1240972" y="712236"/>
                  <a:pt x="1251035" y="713680"/>
                  <a:pt x="1259633" y="718457"/>
                </a:cubicBezTo>
                <a:cubicBezTo>
                  <a:pt x="1279238" y="729349"/>
                  <a:pt x="1299757" y="739920"/>
                  <a:pt x="1315616" y="755779"/>
                </a:cubicBezTo>
                <a:cubicBezTo>
                  <a:pt x="1321837" y="762000"/>
                  <a:pt x="1326958" y="769561"/>
                  <a:pt x="1334278" y="774441"/>
                </a:cubicBezTo>
                <a:cubicBezTo>
                  <a:pt x="1345851" y="782156"/>
                  <a:pt x="1360282" y="785017"/>
                  <a:pt x="1371600" y="793102"/>
                </a:cubicBezTo>
                <a:cubicBezTo>
                  <a:pt x="1382338" y="800772"/>
                  <a:pt x="1389455" y="812646"/>
                  <a:pt x="1399592" y="821094"/>
                </a:cubicBezTo>
                <a:cubicBezTo>
                  <a:pt x="1408207" y="828273"/>
                  <a:pt x="1418969" y="832576"/>
                  <a:pt x="1427584" y="839755"/>
                </a:cubicBezTo>
                <a:cubicBezTo>
                  <a:pt x="1437721" y="848202"/>
                  <a:pt x="1445556" y="859160"/>
                  <a:pt x="1455575" y="867747"/>
                </a:cubicBezTo>
                <a:cubicBezTo>
                  <a:pt x="1484789" y="892788"/>
                  <a:pt x="1497739" y="893965"/>
                  <a:pt x="1520890" y="923730"/>
                </a:cubicBezTo>
                <a:cubicBezTo>
                  <a:pt x="1570053" y="986939"/>
                  <a:pt x="1545623" y="962350"/>
                  <a:pt x="1576873" y="1017036"/>
                </a:cubicBezTo>
                <a:cubicBezTo>
                  <a:pt x="1587783" y="1036129"/>
                  <a:pt x="1611518" y="1066340"/>
                  <a:pt x="1623526" y="1082351"/>
                </a:cubicBezTo>
                <a:cubicBezTo>
                  <a:pt x="1626636" y="1091682"/>
                  <a:pt x="1628080" y="1101745"/>
                  <a:pt x="1632857" y="1110343"/>
                </a:cubicBezTo>
                <a:cubicBezTo>
                  <a:pt x="1649261" y="1139870"/>
                  <a:pt x="1677209" y="1175699"/>
                  <a:pt x="1698171" y="1203649"/>
                </a:cubicBezTo>
                <a:cubicBezTo>
                  <a:pt x="1714756" y="1269987"/>
                  <a:pt x="1696424" y="1214441"/>
                  <a:pt x="1726163" y="1268963"/>
                </a:cubicBezTo>
                <a:cubicBezTo>
                  <a:pt x="1739484" y="1293385"/>
                  <a:pt x="1763486" y="1343608"/>
                  <a:pt x="1763486" y="1343608"/>
                </a:cubicBezTo>
                <a:cubicBezTo>
                  <a:pt x="1766596" y="1362269"/>
                  <a:pt x="1766833" y="1381644"/>
                  <a:pt x="1772816" y="1399592"/>
                </a:cubicBezTo>
                <a:cubicBezTo>
                  <a:pt x="1776362" y="1410230"/>
                  <a:pt x="1785914" y="1417847"/>
                  <a:pt x="1791478" y="1427583"/>
                </a:cubicBezTo>
                <a:cubicBezTo>
                  <a:pt x="1798379" y="1439660"/>
                  <a:pt x="1804973" y="1451991"/>
                  <a:pt x="1810139" y="1464906"/>
                </a:cubicBezTo>
                <a:cubicBezTo>
                  <a:pt x="1856255" y="1580199"/>
                  <a:pt x="1803700" y="1470689"/>
                  <a:pt x="1847461" y="1558212"/>
                </a:cubicBezTo>
                <a:cubicBezTo>
                  <a:pt x="1860649" y="1624151"/>
                  <a:pt x="1851778" y="1589823"/>
                  <a:pt x="1875453" y="1660849"/>
                </a:cubicBezTo>
                <a:lnTo>
                  <a:pt x="1884784" y="1688841"/>
                </a:lnTo>
                <a:lnTo>
                  <a:pt x="1894114" y="1716832"/>
                </a:lnTo>
                <a:cubicBezTo>
                  <a:pt x="1897224" y="1738604"/>
                  <a:pt x="1899132" y="1760581"/>
                  <a:pt x="1903445" y="1782147"/>
                </a:cubicBezTo>
                <a:cubicBezTo>
                  <a:pt x="1905374" y="1791791"/>
                  <a:pt x="1911016" y="1800462"/>
                  <a:pt x="1912775" y="1810139"/>
                </a:cubicBezTo>
                <a:cubicBezTo>
                  <a:pt x="1917261" y="1834810"/>
                  <a:pt x="1916852" y="1860265"/>
                  <a:pt x="1922106" y="1884783"/>
                </a:cubicBezTo>
                <a:cubicBezTo>
                  <a:pt x="1922108" y="1884793"/>
                  <a:pt x="1945431" y="1954758"/>
                  <a:pt x="1950098" y="1968759"/>
                </a:cubicBezTo>
                <a:lnTo>
                  <a:pt x="1959429" y="1996751"/>
                </a:lnTo>
                <a:cubicBezTo>
                  <a:pt x="1962539" y="2018522"/>
                  <a:pt x="1966854" y="2040155"/>
                  <a:pt x="1968759" y="2062065"/>
                </a:cubicBezTo>
                <a:cubicBezTo>
                  <a:pt x="1973078" y="2111738"/>
                  <a:pt x="1978090" y="2211355"/>
                  <a:pt x="1978090" y="2211355"/>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Freihandform 21"/>
          <p:cNvSpPr/>
          <p:nvPr/>
        </p:nvSpPr>
        <p:spPr>
          <a:xfrm>
            <a:off x="2144620" y="4348588"/>
            <a:ext cx="1418253" cy="681221"/>
          </a:xfrm>
          <a:custGeom>
            <a:avLst/>
            <a:gdLst>
              <a:gd name="connsiteX0" fmla="*/ 0 w 1418253"/>
              <a:gd name="connsiteY0" fmla="*/ 681221 h 681221"/>
              <a:gd name="connsiteX1" fmla="*/ 46653 w 1418253"/>
              <a:gd name="connsiteY1" fmla="*/ 625237 h 681221"/>
              <a:gd name="connsiteX2" fmla="*/ 74645 w 1418253"/>
              <a:gd name="connsiteY2" fmla="*/ 606576 h 681221"/>
              <a:gd name="connsiteX3" fmla="*/ 111968 w 1418253"/>
              <a:gd name="connsiteY3" fmla="*/ 578584 h 681221"/>
              <a:gd name="connsiteX4" fmla="*/ 233266 w 1418253"/>
              <a:gd name="connsiteY4" fmla="*/ 550592 h 681221"/>
              <a:gd name="connsiteX5" fmla="*/ 298580 w 1418253"/>
              <a:gd name="connsiteY5" fmla="*/ 531931 h 681221"/>
              <a:gd name="connsiteX6" fmla="*/ 513184 w 1418253"/>
              <a:gd name="connsiteY6" fmla="*/ 541262 h 681221"/>
              <a:gd name="connsiteX7" fmla="*/ 606490 w 1418253"/>
              <a:gd name="connsiteY7" fmla="*/ 569254 h 681221"/>
              <a:gd name="connsiteX8" fmla="*/ 643812 w 1418253"/>
              <a:gd name="connsiteY8" fmla="*/ 578584 h 681221"/>
              <a:gd name="connsiteX9" fmla="*/ 699796 w 1418253"/>
              <a:gd name="connsiteY9" fmla="*/ 597245 h 681221"/>
              <a:gd name="connsiteX10" fmla="*/ 737119 w 1418253"/>
              <a:gd name="connsiteY10" fmla="*/ 606576 h 681221"/>
              <a:gd name="connsiteX11" fmla="*/ 765110 w 1418253"/>
              <a:gd name="connsiteY11" fmla="*/ 615907 h 681221"/>
              <a:gd name="connsiteX12" fmla="*/ 811763 w 1418253"/>
              <a:gd name="connsiteY12" fmla="*/ 625237 h 681221"/>
              <a:gd name="connsiteX13" fmla="*/ 1035698 w 1418253"/>
              <a:gd name="connsiteY13" fmla="*/ 615907 h 681221"/>
              <a:gd name="connsiteX14" fmla="*/ 1063690 w 1418253"/>
              <a:gd name="connsiteY14" fmla="*/ 606576 h 681221"/>
              <a:gd name="connsiteX15" fmla="*/ 1138335 w 1418253"/>
              <a:gd name="connsiteY15" fmla="*/ 587915 h 681221"/>
              <a:gd name="connsiteX16" fmla="*/ 1166327 w 1418253"/>
              <a:gd name="connsiteY16" fmla="*/ 541262 h 681221"/>
              <a:gd name="connsiteX17" fmla="*/ 1203649 w 1418253"/>
              <a:gd name="connsiteY17" fmla="*/ 503939 h 681221"/>
              <a:gd name="connsiteX18" fmla="*/ 1240972 w 1418253"/>
              <a:gd name="connsiteY18" fmla="*/ 457286 h 681221"/>
              <a:gd name="connsiteX19" fmla="*/ 1306286 w 1418253"/>
              <a:gd name="connsiteY19" fmla="*/ 373311 h 681221"/>
              <a:gd name="connsiteX20" fmla="*/ 1380931 w 1418253"/>
              <a:gd name="connsiteY20" fmla="*/ 307996 h 681221"/>
              <a:gd name="connsiteX21" fmla="*/ 1399592 w 1418253"/>
              <a:gd name="connsiteY21" fmla="*/ 280005 h 681221"/>
              <a:gd name="connsiteX22" fmla="*/ 1418253 w 1418253"/>
              <a:gd name="connsiteY22" fmla="*/ 224021 h 681221"/>
              <a:gd name="connsiteX23" fmla="*/ 1408923 w 1418253"/>
              <a:gd name="connsiteY23" fmla="*/ 84062 h 6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253" h="681221">
                <a:moveTo>
                  <a:pt x="0" y="681221"/>
                </a:moveTo>
                <a:cubicBezTo>
                  <a:pt x="18349" y="653697"/>
                  <a:pt x="19712" y="647688"/>
                  <a:pt x="46653" y="625237"/>
                </a:cubicBezTo>
                <a:cubicBezTo>
                  <a:pt x="55268" y="618058"/>
                  <a:pt x="65520" y="613094"/>
                  <a:pt x="74645" y="606576"/>
                </a:cubicBezTo>
                <a:cubicBezTo>
                  <a:pt x="87300" y="597537"/>
                  <a:pt x="98059" y="585539"/>
                  <a:pt x="111968" y="578584"/>
                </a:cubicBezTo>
                <a:cubicBezTo>
                  <a:pt x="157846" y="555645"/>
                  <a:pt x="183103" y="559712"/>
                  <a:pt x="233266" y="550592"/>
                </a:cubicBezTo>
                <a:cubicBezTo>
                  <a:pt x="259046" y="545905"/>
                  <a:pt x="274593" y="539927"/>
                  <a:pt x="298580" y="531931"/>
                </a:cubicBezTo>
                <a:cubicBezTo>
                  <a:pt x="370115" y="535041"/>
                  <a:pt x="441777" y="535973"/>
                  <a:pt x="513184" y="541262"/>
                </a:cubicBezTo>
                <a:cubicBezTo>
                  <a:pt x="534236" y="542821"/>
                  <a:pt x="592572" y="565775"/>
                  <a:pt x="606490" y="569254"/>
                </a:cubicBezTo>
                <a:cubicBezTo>
                  <a:pt x="618931" y="572364"/>
                  <a:pt x="631529" y="574899"/>
                  <a:pt x="643812" y="578584"/>
                </a:cubicBezTo>
                <a:cubicBezTo>
                  <a:pt x="662653" y="584236"/>
                  <a:pt x="680713" y="592474"/>
                  <a:pt x="699796" y="597245"/>
                </a:cubicBezTo>
                <a:cubicBezTo>
                  <a:pt x="712237" y="600355"/>
                  <a:pt x="724789" y="603053"/>
                  <a:pt x="737119" y="606576"/>
                </a:cubicBezTo>
                <a:cubicBezTo>
                  <a:pt x="746576" y="609278"/>
                  <a:pt x="755569" y="613522"/>
                  <a:pt x="765110" y="615907"/>
                </a:cubicBezTo>
                <a:cubicBezTo>
                  <a:pt x="780495" y="619753"/>
                  <a:pt x="796212" y="622127"/>
                  <a:pt x="811763" y="625237"/>
                </a:cubicBezTo>
                <a:cubicBezTo>
                  <a:pt x="886408" y="622127"/>
                  <a:pt x="961192" y="621426"/>
                  <a:pt x="1035698" y="615907"/>
                </a:cubicBezTo>
                <a:cubicBezTo>
                  <a:pt x="1045507" y="615180"/>
                  <a:pt x="1054148" y="608962"/>
                  <a:pt x="1063690" y="606576"/>
                </a:cubicBezTo>
                <a:lnTo>
                  <a:pt x="1138335" y="587915"/>
                </a:lnTo>
                <a:cubicBezTo>
                  <a:pt x="1147666" y="572364"/>
                  <a:pt x="1155193" y="555577"/>
                  <a:pt x="1166327" y="541262"/>
                </a:cubicBezTo>
                <a:cubicBezTo>
                  <a:pt x="1177129" y="527374"/>
                  <a:pt x="1193423" y="518256"/>
                  <a:pt x="1203649" y="503939"/>
                </a:cubicBezTo>
                <a:cubicBezTo>
                  <a:pt x="1244620" y="446580"/>
                  <a:pt x="1172764" y="502760"/>
                  <a:pt x="1240972" y="457286"/>
                </a:cubicBezTo>
                <a:cubicBezTo>
                  <a:pt x="1266980" y="418273"/>
                  <a:pt x="1273398" y="400717"/>
                  <a:pt x="1306286" y="373311"/>
                </a:cubicBezTo>
                <a:cubicBezTo>
                  <a:pt x="1343278" y="342484"/>
                  <a:pt x="1344585" y="362514"/>
                  <a:pt x="1380931" y="307996"/>
                </a:cubicBezTo>
                <a:cubicBezTo>
                  <a:pt x="1387151" y="298666"/>
                  <a:pt x="1395038" y="290252"/>
                  <a:pt x="1399592" y="280005"/>
                </a:cubicBezTo>
                <a:cubicBezTo>
                  <a:pt x="1407581" y="262030"/>
                  <a:pt x="1418253" y="224021"/>
                  <a:pt x="1418253" y="224021"/>
                </a:cubicBezTo>
                <a:cubicBezTo>
                  <a:pt x="1408405" y="46754"/>
                  <a:pt x="1408923" y="0"/>
                  <a:pt x="1408923" y="8406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Freihandform 22"/>
          <p:cNvSpPr/>
          <p:nvPr/>
        </p:nvSpPr>
        <p:spPr>
          <a:xfrm>
            <a:off x="1164907" y="5319058"/>
            <a:ext cx="1403257" cy="1268963"/>
          </a:xfrm>
          <a:custGeom>
            <a:avLst/>
            <a:gdLst>
              <a:gd name="connsiteX0" fmla="*/ 1399592 w 1403257"/>
              <a:gd name="connsiteY0" fmla="*/ 0 h 1268963"/>
              <a:gd name="connsiteX1" fmla="*/ 1362269 w 1403257"/>
              <a:gd name="connsiteY1" fmla="*/ 111967 h 1268963"/>
              <a:gd name="connsiteX2" fmla="*/ 1334278 w 1403257"/>
              <a:gd name="connsiteY2" fmla="*/ 130629 h 1268963"/>
              <a:gd name="connsiteX3" fmla="*/ 1296955 w 1403257"/>
              <a:gd name="connsiteY3" fmla="*/ 177282 h 1268963"/>
              <a:gd name="connsiteX4" fmla="*/ 1240972 w 1403257"/>
              <a:gd name="connsiteY4" fmla="*/ 223935 h 1268963"/>
              <a:gd name="connsiteX5" fmla="*/ 1184988 w 1403257"/>
              <a:gd name="connsiteY5" fmla="*/ 289249 h 1268963"/>
              <a:gd name="connsiteX6" fmla="*/ 1156996 w 1403257"/>
              <a:gd name="connsiteY6" fmla="*/ 298580 h 1268963"/>
              <a:gd name="connsiteX7" fmla="*/ 1138335 w 1403257"/>
              <a:gd name="connsiteY7" fmla="*/ 326571 h 1268963"/>
              <a:gd name="connsiteX8" fmla="*/ 1091682 w 1403257"/>
              <a:gd name="connsiteY8" fmla="*/ 363894 h 1268963"/>
              <a:gd name="connsiteX9" fmla="*/ 1063690 w 1403257"/>
              <a:gd name="connsiteY9" fmla="*/ 391886 h 1268963"/>
              <a:gd name="connsiteX10" fmla="*/ 1026367 w 1403257"/>
              <a:gd name="connsiteY10" fmla="*/ 419878 h 1268963"/>
              <a:gd name="connsiteX11" fmla="*/ 989045 w 1403257"/>
              <a:gd name="connsiteY11" fmla="*/ 457200 h 1268963"/>
              <a:gd name="connsiteX12" fmla="*/ 923731 w 1403257"/>
              <a:gd name="connsiteY12" fmla="*/ 531845 h 1268963"/>
              <a:gd name="connsiteX13" fmla="*/ 867747 w 1403257"/>
              <a:gd name="connsiteY13" fmla="*/ 569167 h 1268963"/>
              <a:gd name="connsiteX14" fmla="*/ 839755 w 1403257"/>
              <a:gd name="connsiteY14" fmla="*/ 587829 h 1268963"/>
              <a:gd name="connsiteX15" fmla="*/ 755780 w 1403257"/>
              <a:gd name="connsiteY15" fmla="*/ 662473 h 1268963"/>
              <a:gd name="connsiteX16" fmla="*/ 709127 w 1403257"/>
              <a:gd name="connsiteY16" fmla="*/ 699796 h 1268963"/>
              <a:gd name="connsiteX17" fmla="*/ 681135 w 1403257"/>
              <a:gd name="connsiteY17" fmla="*/ 727788 h 1268963"/>
              <a:gd name="connsiteX18" fmla="*/ 615820 w 1403257"/>
              <a:gd name="connsiteY18" fmla="*/ 774441 h 1268963"/>
              <a:gd name="connsiteX19" fmla="*/ 587829 w 1403257"/>
              <a:gd name="connsiteY19" fmla="*/ 811763 h 1268963"/>
              <a:gd name="connsiteX20" fmla="*/ 541176 w 1403257"/>
              <a:gd name="connsiteY20" fmla="*/ 858416 h 1268963"/>
              <a:gd name="connsiteX21" fmla="*/ 447869 w 1403257"/>
              <a:gd name="connsiteY21" fmla="*/ 961053 h 1268963"/>
              <a:gd name="connsiteX22" fmla="*/ 410547 w 1403257"/>
              <a:gd name="connsiteY22" fmla="*/ 989045 h 1268963"/>
              <a:gd name="connsiteX23" fmla="*/ 382555 w 1403257"/>
              <a:gd name="connsiteY23" fmla="*/ 1017037 h 1268963"/>
              <a:gd name="connsiteX24" fmla="*/ 354563 w 1403257"/>
              <a:gd name="connsiteY24" fmla="*/ 1035698 h 1268963"/>
              <a:gd name="connsiteX25" fmla="*/ 317241 w 1403257"/>
              <a:gd name="connsiteY25" fmla="*/ 1063690 h 1268963"/>
              <a:gd name="connsiteX26" fmla="*/ 242596 w 1403257"/>
              <a:gd name="connsiteY26" fmla="*/ 1082351 h 1268963"/>
              <a:gd name="connsiteX27" fmla="*/ 167951 w 1403257"/>
              <a:gd name="connsiteY27" fmla="*/ 1138335 h 1268963"/>
              <a:gd name="connsiteX28" fmla="*/ 93306 w 1403257"/>
              <a:gd name="connsiteY28" fmla="*/ 1203649 h 1268963"/>
              <a:gd name="connsiteX29" fmla="*/ 37323 w 1403257"/>
              <a:gd name="connsiteY29" fmla="*/ 1240971 h 1268963"/>
              <a:gd name="connsiteX30" fmla="*/ 0 w 1403257"/>
              <a:gd name="connsiteY30" fmla="*/ 1268963 h 126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3257" h="1268963">
                <a:moveTo>
                  <a:pt x="1399592" y="0"/>
                </a:moveTo>
                <a:cubicBezTo>
                  <a:pt x="1391636" y="63642"/>
                  <a:pt x="1403257" y="70978"/>
                  <a:pt x="1362269" y="111967"/>
                </a:cubicBezTo>
                <a:cubicBezTo>
                  <a:pt x="1354340" y="119897"/>
                  <a:pt x="1343608" y="124408"/>
                  <a:pt x="1334278" y="130629"/>
                </a:cubicBezTo>
                <a:cubicBezTo>
                  <a:pt x="1320424" y="151409"/>
                  <a:pt x="1315945" y="162090"/>
                  <a:pt x="1296955" y="177282"/>
                </a:cubicBezTo>
                <a:cubicBezTo>
                  <a:pt x="1260251" y="206646"/>
                  <a:pt x="1274225" y="184032"/>
                  <a:pt x="1240972" y="223935"/>
                </a:cubicBezTo>
                <a:cubicBezTo>
                  <a:pt x="1211967" y="258740"/>
                  <a:pt x="1231154" y="256273"/>
                  <a:pt x="1184988" y="289249"/>
                </a:cubicBezTo>
                <a:cubicBezTo>
                  <a:pt x="1176985" y="294966"/>
                  <a:pt x="1166327" y="295470"/>
                  <a:pt x="1156996" y="298580"/>
                </a:cubicBezTo>
                <a:cubicBezTo>
                  <a:pt x="1150776" y="307910"/>
                  <a:pt x="1146264" y="318642"/>
                  <a:pt x="1138335" y="326571"/>
                </a:cubicBezTo>
                <a:cubicBezTo>
                  <a:pt x="1124253" y="340653"/>
                  <a:pt x="1106670" y="350780"/>
                  <a:pt x="1091682" y="363894"/>
                </a:cubicBezTo>
                <a:cubicBezTo>
                  <a:pt x="1081751" y="372583"/>
                  <a:pt x="1073709" y="383298"/>
                  <a:pt x="1063690" y="391886"/>
                </a:cubicBezTo>
                <a:cubicBezTo>
                  <a:pt x="1051883" y="402007"/>
                  <a:pt x="1038070" y="409637"/>
                  <a:pt x="1026367" y="419878"/>
                </a:cubicBezTo>
                <a:cubicBezTo>
                  <a:pt x="1013126" y="431464"/>
                  <a:pt x="1000734" y="444050"/>
                  <a:pt x="989045" y="457200"/>
                </a:cubicBezTo>
                <a:cubicBezTo>
                  <a:pt x="967715" y="481196"/>
                  <a:pt x="949747" y="511611"/>
                  <a:pt x="923731" y="531845"/>
                </a:cubicBezTo>
                <a:cubicBezTo>
                  <a:pt x="906027" y="545614"/>
                  <a:pt x="886408" y="556726"/>
                  <a:pt x="867747" y="569167"/>
                </a:cubicBezTo>
                <a:cubicBezTo>
                  <a:pt x="858416" y="575388"/>
                  <a:pt x="846484" y="578858"/>
                  <a:pt x="839755" y="587829"/>
                </a:cubicBezTo>
                <a:cubicBezTo>
                  <a:pt x="750514" y="706815"/>
                  <a:pt x="893629" y="524624"/>
                  <a:pt x="755780" y="662473"/>
                </a:cubicBezTo>
                <a:cubicBezTo>
                  <a:pt x="701486" y="716767"/>
                  <a:pt x="779750" y="640943"/>
                  <a:pt x="709127" y="699796"/>
                </a:cubicBezTo>
                <a:cubicBezTo>
                  <a:pt x="698990" y="708244"/>
                  <a:pt x="691154" y="719200"/>
                  <a:pt x="681135" y="727788"/>
                </a:cubicBezTo>
                <a:cubicBezTo>
                  <a:pt x="660881" y="745149"/>
                  <a:pt x="637974" y="759672"/>
                  <a:pt x="615820" y="774441"/>
                </a:cubicBezTo>
                <a:cubicBezTo>
                  <a:pt x="606490" y="786882"/>
                  <a:pt x="598160" y="800140"/>
                  <a:pt x="587829" y="811763"/>
                </a:cubicBezTo>
                <a:cubicBezTo>
                  <a:pt x="573218" y="828200"/>
                  <a:pt x="554371" y="840822"/>
                  <a:pt x="541176" y="858416"/>
                </a:cubicBezTo>
                <a:cubicBezTo>
                  <a:pt x="511227" y="898348"/>
                  <a:pt x="491479" y="928345"/>
                  <a:pt x="447869" y="961053"/>
                </a:cubicBezTo>
                <a:cubicBezTo>
                  <a:pt x="435428" y="970384"/>
                  <a:pt x="422354" y="978925"/>
                  <a:pt x="410547" y="989045"/>
                </a:cubicBezTo>
                <a:cubicBezTo>
                  <a:pt x="400528" y="997633"/>
                  <a:pt x="392692" y="1008589"/>
                  <a:pt x="382555" y="1017037"/>
                </a:cubicBezTo>
                <a:cubicBezTo>
                  <a:pt x="373940" y="1024216"/>
                  <a:pt x="363688" y="1029180"/>
                  <a:pt x="354563" y="1035698"/>
                </a:cubicBezTo>
                <a:cubicBezTo>
                  <a:pt x="341909" y="1044737"/>
                  <a:pt x="331596" y="1057709"/>
                  <a:pt x="317241" y="1063690"/>
                </a:cubicBezTo>
                <a:cubicBezTo>
                  <a:pt x="293566" y="1073554"/>
                  <a:pt x="242596" y="1082351"/>
                  <a:pt x="242596" y="1082351"/>
                </a:cubicBezTo>
                <a:cubicBezTo>
                  <a:pt x="223289" y="1095222"/>
                  <a:pt x="185213" y="1115318"/>
                  <a:pt x="167951" y="1138335"/>
                </a:cubicBezTo>
                <a:cubicBezTo>
                  <a:pt x="116680" y="1206697"/>
                  <a:pt x="156295" y="1187901"/>
                  <a:pt x="93306" y="1203649"/>
                </a:cubicBezTo>
                <a:cubicBezTo>
                  <a:pt x="74645" y="1216090"/>
                  <a:pt x="53182" y="1225112"/>
                  <a:pt x="37323" y="1240971"/>
                </a:cubicBezTo>
                <a:cubicBezTo>
                  <a:pt x="13743" y="1264551"/>
                  <a:pt x="26530" y="1255699"/>
                  <a:pt x="0" y="126896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Freihandform 23"/>
          <p:cNvSpPr/>
          <p:nvPr/>
        </p:nvSpPr>
        <p:spPr>
          <a:xfrm>
            <a:off x="2825755" y="5505670"/>
            <a:ext cx="1287624" cy="270588"/>
          </a:xfrm>
          <a:custGeom>
            <a:avLst/>
            <a:gdLst>
              <a:gd name="connsiteX0" fmla="*/ 0 w 1287624"/>
              <a:gd name="connsiteY0" fmla="*/ 270588 h 270588"/>
              <a:gd name="connsiteX1" fmla="*/ 9331 w 1287624"/>
              <a:gd name="connsiteY1" fmla="*/ 214604 h 270588"/>
              <a:gd name="connsiteX2" fmla="*/ 46653 w 1287624"/>
              <a:gd name="connsiteY2" fmla="*/ 186612 h 270588"/>
              <a:gd name="connsiteX3" fmla="*/ 111967 w 1287624"/>
              <a:gd name="connsiteY3" fmla="*/ 158621 h 270588"/>
              <a:gd name="connsiteX4" fmla="*/ 177282 w 1287624"/>
              <a:gd name="connsiteY4" fmla="*/ 130629 h 270588"/>
              <a:gd name="connsiteX5" fmla="*/ 242596 w 1287624"/>
              <a:gd name="connsiteY5" fmla="*/ 93306 h 270588"/>
              <a:gd name="connsiteX6" fmla="*/ 326571 w 1287624"/>
              <a:gd name="connsiteY6" fmla="*/ 74645 h 270588"/>
              <a:gd name="connsiteX7" fmla="*/ 382555 w 1287624"/>
              <a:gd name="connsiteY7" fmla="*/ 55984 h 270588"/>
              <a:gd name="connsiteX8" fmla="*/ 429208 w 1287624"/>
              <a:gd name="connsiteY8" fmla="*/ 46653 h 270588"/>
              <a:gd name="connsiteX9" fmla="*/ 503853 w 1287624"/>
              <a:gd name="connsiteY9" fmla="*/ 27992 h 270588"/>
              <a:gd name="connsiteX10" fmla="*/ 550506 w 1287624"/>
              <a:gd name="connsiteY10" fmla="*/ 18661 h 270588"/>
              <a:gd name="connsiteX11" fmla="*/ 606490 w 1287624"/>
              <a:gd name="connsiteY11" fmla="*/ 0 h 270588"/>
              <a:gd name="connsiteX12" fmla="*/ 1091682 w 1287624"/>
              <a:gd name="connsiteY12" fmla="*/ 9331 h 270588"/>
              <a:gd name="connsiteX13" fmla="*/ 1147665 w 1287624"/>
              <a:gd name="connsiteY13" fmla="*/ 27992 h 270588"/>
              <a:gd name="connsiteX14" fmla="*/ 1194318 w 1287624"/>
              <a:gd name="connsiteY14" fmla="*/ 83976 h 270588"/>
              <a:gd name="connsiteX15" fmla="*/ 1212979 w 1287624"/>
              <a:gd name="connsiteY15" fmla="*/ 139959 h 270588"/>
              <a:gd name="connsiteX16" fmla="*/ 1250302 w 1287624"/>
              <a:gd name="connsiteY16" fmla="*/ 195943 h 270588"/>
              <a:gd name="connsiteX17" fmla="*/ 1268963 w 1287624"/>
              <a:gd name="connsiteY17" fmla="*/ 223935 h 270588"/>
              <a:gd name="connsiteX18" fmla="*/ 1287624 w 1287624"/>
              <a:gd name="connsiteY18" fmla="*/ 242596 h 2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7624" h="270588">
                <a:moveTo>
                  <a:pt x="0" y="270588"/>
                </a:moveTo>
                <a:cubicBezTo>
                  <a:pt x="3110" y="251927"/>
                  <a:pt x="143" y="231142"/>
                  <a:pt x="9331" y="214604"/>
                </a:cubicBezTo>
                <a:cubicBezTo>
                  <a:pt x="16883" y="201010"/>
                  <a:pt x="33999" y="195651"/>
                  <a:pt x="46653" y="186612"/>
                </a:cubicBezTo>
                <a:cubicBezTo>
                  <a:pt x="93724" y="152990"/>
                  <a:pt x="54150" y="179645"/>
                  <a:pt x="111967" y="158621"/>
                </a:cubicBezTo>
                <a:cubicBezTo>
                  <a:pt x="134228" y="150526"/>
                  <a:pt x="156096" y="141222"/>
                  <a:pt x="177282" y="130629"/>
                </a:cubicBezTo>
                <a:cubicBezTo>
                  <a:pt x="199710" y="119415"/>
                  <a:pt x="219117" y="102111"/>
                  <a:pt x="242596" y="93306"/>
                </a:cubicBezTo>
                <a:cubicBezTo>
                  <a:pt x="269445" y="83238"/>
                  <a:pt x="298865" y="82033"/>
                  <a:pt x="326571" y="74645"/>
                </a:cubicBezTo>
                <a:cubicBezTo>
                  <a:pt x="345578" y="69577"/>
                  <a:pt x="363577" y="61160"/>
                  <a:pt x="382555" y="55984"/>
                </a:cubicBezTo>
                <a:cubicBezTo>
                  <a:pt x="397855" y="51811"/>
                  <a:pt x="413755" y="50219"/>
                  <a:pt x="429208" y="46653"/>
                </a:cubicBezTo>
                <a:cubicBezTo>
                  <a:pt x="454199" y="40886"/>
                  <a:pt x="478862" y="33759"/>
                  <a:pt x="503853" y="27992"/>
                </a:cubicBezTo>
                <a:cubicBezTo>
                  <a:pt x="519306" y="24426"/>
                  <a:pt x="535206" y="22834"/>
                  <a:pt x="550506" y="18661"/>
                </a:cubicBezTo>
                <a:cubicBezTo>
                  <a:pt x="569484" y="13485"/>
                  <a:pt x="587829" y="6220"/>
                  <a:pt x="606490" y="0"/>
                </a:cubicBezTo>
                <a:cubicBezTo>
                  <a:pt x="768221" y="3110"/>
                  <a:pt x="930137" y="975"/>
                  <a:pt x="1091682" y="9331"/>
                </a:cubicBezTo>
                <a:cubicBezTo>
                  <a:pt x="1111326" y="10347"/>
                  <a:pt x="1147665" y="27992"/>
                  <a:pt x="1147665" y="27992"/>
                </a:cubicBezTo>
                <a:cubicBezTo>
                  <a:pt x="1165244" y="45571"/>
                  <a:pt x="1183925" y="60592"/>
                  <a:pt x="1194318" y="83976"/>
                </a:cubicBezTo>
                <a:cubicBezTo>
                  <a:pt x="1202307" y="101951"/>
                  <a:pt x="1202068" y="123592"/>
                  <a:pt x="1212979" y="139959"/>
                </a:cubicBezTo>
                <a:lnTo>
                  <a:pt x="1250302" y="195943"/>
                </a:lnTo>
                <a:cubicBezTo>
                  <a:pt x="1256522" y="205274"/>
                  <a:pt x="1261034" y="216006"/>
                  <a:pt x="1268963" y="223935"/>
                </a:cubicBezTo>
                <a:lnTo>
                  <a:pt x="1287624" y="24259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Freihandform 24"/>
          <p:cNvSpPr/>
          <p:nvPr/>
        </p:nvSpPr>
        <p:spPr>
          <a:xfrm>
            <a:off x="5390661" y="4330505"/>
            <a:ext cx="1978090" cy="2211355"/>
          </a:xfrm>
          <a:custGeom>
            <a:avLst/>
            <a:gdLst>
              <a:gd name="connsiteX0" fmla="*/ 0 w 1978090"/>
              <a:gd name="connsiteY0" fmla="*/ 0 h 2211355"/>
              <a:gd name="connsiteX1" fmla="*/ 18661 w 1978090"/>
              <a:gd name="connsiteY1" fmla="*/ 83975 h 2211355"/>
              <a:gd name="connsiteX2" fmla="*/ 46653 w 1978090"/>
              <a:gd name="connsiteY2" fmla="*/ 149290 h 2211355"/>
              <a:gd name="connsiteX3" fmla="*/ 93306 w 1978090"/>
              <a:gd name="connsiteY3" fmla="*/ 195943 h 2211355"/>
              <a:gd name="connsiteX4" fmla="*/ 111967 w 1978090"/>
              <a:gd name="connsiteY4" fmla="*/ 223934 h 2211355"/>
              <a:gd name="connsiteX5" fmla="*/ 167951 w 1978090"/>
              <a:gd name="connsiteY5" fmla="*/ 261257 h 2211355"/>
              <a:gd name="connsiteX6" fmla="*/ 223935 w 1978090"/>
              <a:gd name="connsiteY6" fmla="*/ 279918 h 2211355"/>
              <a:gd name="connsiteX7" fmla="*/ 289249 w 1978090"/>
              <a:gd name="connsiteY7" fmla="*/ 326571 h 2211355"/>
              <a:gd name="connsiteX8" fmla="*/ 317241 w 1978090"/>
              <a:gd name="connsiteY8" fmla="*/ 335902 h 2211355"/>
              <a:gd name="connsiteX9" fmla="*/ 345233 w 1978090"/>
              <a:gd name="connsiteY9" fmla="*/ 354563 h 2211355"/>
              <a:gd name="connsiteX10" fmla="*/ 382555 w 1978090"/>
              <a:gd name="connsiteY10" fmla="*/ 363894 h 2211355"/>
              <a:gd name="connsiteX11" fmla="*/ 475861 w 1978090"/>
              <a:gd name="connsiteY11" fmla="*/ 391885 h 2211355"/>
              <a:gd name="connsiteX12" fmla="*/ 494522 w 1978090"/>
              <a:gd name="connsiteY12" fmla="*/ 410547 h 2211355"/>
              <a:gd name="connsiteX13" fmla="*/ 569167 w 1978090"/>
              <a:gd name="connsiteY13" fmla="*/ 429208 h 2211355"/>
              <a:gd name="connsiteX14" fmla="*/ 597159 w 1978090"/>
              <a:gd name="connsiteY14" fmla="*/ 447869 h 2211355"/>
              <a:gd name="connsiteX15" fmla="*/ 662473 w 1978090"/>
              <a:gd name="connsiteY15" fmla="*/ 466530 h 2211355"/>
              <a:gd name="connsiteX16" fmla="*/ 718457 w 1978090"/>
              <a:gd name="connsiteY16" fmla="*/ 503853 h 2211355"/>
              <a:gd name="connsiteX17" fmla="*/ 849086 w 1978090"/>
              <a:gd name="connsiteY17" fmla="*/ 531845 h 2211355"/>
              <a:gd name="connsiteX18" fmla="*/ 886408 w 1978090"/>
              <a:gd name="connsiteY18" fmla="*/ 550506 h 2211355"/>
              <a:gd name="connsiteX19" fmla="*/ 923731 w 1978090"/>
              <a:gd name="connsiteY19" fmla="*/ 559836 h 2211355"/>
              <a:gd name="connsiteX20" fmla="*/ 951722 w 1978090"/>
              <a:gd name="connsiteY20" fmla="*/ 578498 h 2211355"/>
              <a:gd name="connsiteX21" fmla="*/ 1007706 w 1978090"/>
              <a:gd name="connsiteY21" fmla="*/ 597159 h 2211355"/>
              <a:gd name="connsiteX22" fmla="*/ 1035698 w 1978090"/>
              <a:gd name="connsiteY22" fmla="*/ 606490 h 2211355"/>
              <a:gd name="connsiteX23" fmla="*/ 1091682 w 1978090"/>
              <a:gd name="connsiteY23" fmla="*/ 634481 h 2211355"/>
              <a:gd name="connsiteX24" fmla="*/ 1110343 w 1978090"/>
              <a:gd name="connsiteY24" fmla="*/ 653143 h 2211355"/>
              <a:gd name="connsiteX25" fmla="*/ 1175657 w 1978090"/>
              <a:gd name="connsiteY25" fmla="*/ 671804 h 2211355"/>
              <a:gd name="connsiteX26" fmla="*/ 1231641 w 1978090"/>
              <a:gd name="connsiteY26" fmla="*/ 709126 h 2211355"/>
              <a:gd name="connsiteX27" fmla="*/ 1259633 w 1978090"/>
              <a:gd name="connsiteY27" fmla="*/ 718457 h 2211355"/>
              <a:gd name="connsiteX28" fmla="*/ 1315616 w 1978090"/>
              <a:gd name="connsiteY28" fmla="*/ 755779 h 2211355"/>
              <a:gd name="connsiteX29" fmla="*/ 1334278 w 1978090"/>
              <a:gd name="connsiteY29" fmla="*/ 774441 h 2211355"/>
              <a:gd name="connsiteX30" fmla="*/ 1371600 w 1978090"/>
              <a:gd name="connsiteY30" fmla="*/ 793102 h 2211355"/>
              <a:gd name="connsiteX31" fmla="*/ 1399592 w 1978090"/>
              <a:gd name="connsiteY31" fmla="*/ 821094 h 2211355"/>
              <a:gd name="connsiteX32" fmla="*/ 1427584 w 1978090"/>
              <a:gd name="connsiteY32" fmla="*/ 839755 h 2211355"/>
              <a:gd name="connsiteX33" fmla="*/ 1455575 w 1978090"/>
              <a:gd name="connsiteY33" fmla="*/ 867747 h 2211355"/>
              <a:gd name="connsiteX34" fmla="*/ 1520890 w 1978090"/>
              <a:gd name="connsiteY34" fmla="*/ 923730 h 2211355"/>
              <a:gd name="connsiteX35" fmla="*/ 1576873 w 1978090"/>
              <a:gd name="connsiteY35" fmla="*/ 1017036 h 2211355"/>
              <a:gd name="connsiteX36" fmla="*/ 1623526 w 1978090"/>
              <a:gd name="connsiteY36" fmla="*/ 1082351 h 2211355"/>
              <a:gd name="connsiteX37" fmla="*/ 1632857 w 1978090"/>
              <a:gd name="connsiteY37" fmla="*/ 1110343 h 2211355"/>
              <a:gd name="connsiteX38" fmla="*/ 1698171 w 1978090"/>
              <a:gd name="connsiteY38" fmla="*/ 1203649 h 2211355"/>
              <a:gd name="connsiteX39" fmla="*/ 1726163 w 1978090"/>
              <a:gd name="connsiteY39" fmla="*/ 1268963 h 2211355"/>
              <a:gd name="connsiteX40" fmla="*/ 1763486 w 1978090"/>
              <a:gd name="connsiteY40" fmla="*/ 1343608 h 2211355"/>
              <a:gd name="connsiteX41" fmla="*/ 1772816 w 1978090"/>
              <a:gd name="connsiteY41" fmla="*/ 1399592 h 2211355"/>
              <a:gd name="connsiteX42" fmla="*/ 1791478 w 1978090"/>
              <a:gd name="connsiteY42" fmla="*/ 1427583 h 2211355"/>
              <a:gd name="connsiteX43" fmla="*/ 1810139 w 1978090"/>
              <a:gd name="connsiteY43" fmla="*/ 1464906 h 2211355"/>
              <a:gd name="connsiteX44" fmla="*/ 1847461 w 1978090"/>
              <a:gd name="connsiteY44" fmla="*/ 1558212 h 2211355"/>
              <a:gd name="connsiteX45" fmla="*/ 1875453 w 1978090"/>
              <a:gd name="connsiteY45" fmla="*/ 1660849 h 2211355"/>
              <a:gd name="connsiteX46" fmla="*/ 1884784 w 1978090"/>
              <a:gd name="connsiteY46" fmla="*/ 1688841 h 2211355"/>
              <a:gd name="connsiteX47" fmla="*/ 1894114 w 1978090"/>
              <a:gd name="connsiteY47" fmla="*/ 1716832 h 2211355"/>
              <a:gd name="connsiteX48" fmla="*/ 1903445 w 1978090"/>
              <a:gd name="connsiteY48" fmla="*/ 1782147 h 2211355"/>
              <a:gd name="connsiteX49" fmla="*/ 1912775 w 1978090"/>
              <a:gd name="connsiteY49" fmla="*/ 1810139 h 2211355"/>
              <a:gd name="connsiteX50" fmla="*/ 1922106 w 1978090"/>
              <a:gd name="connsiteY50" fmla="*/ 1884783 h 2211355"/>
              <a:gd name="connsiteX51" fmla="*/ 1950098 w 1978090"/>
              <a:gd name="connsiteY51" fmla="*/ 1968759 h 2211355"/>
              <a:gd name="connsiteX52" fmla="*/ 1959429 w 1978090"/>
              <a:gd name="connsiteY52" fmla="*/ 1996751 h 2211355"/>
              <a:gd name="connsiteX53" fmla="*/ 1968759 w 1978090"/>
              <a:gd name="connsiteY53" fmla="*/ 2062065 h 2211355"/>
              <a:gd name="connsiteX54" fmla="*/ 1978090 w 1978090"/>
              <a:gd name="connsiteY54" fmla="*/ 2211355 h 221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78090" h="2211355">
                <a:moveTo>
                  <a:pt x="0" y="0"/>
                </a:moveTo>
                <a:cubicBezTo>
                  <a:pt x="16838" y="101023"/>
                  <a:pt x="287" y="19664"/>
                  <a:pt x="18661" y="83975"/>
                </a:cubicBezTo>
                <a:cubicBezTo>
                  <a:pt x="28801" y="119466"/>
                  <a:pt x="22550" y="121743"/>
                  <a:pt x="46653" y="149290"/>
                </a:cubicBezTo>
                <a:cubicBezTo>
                  <a:pt x="61135" y="165841"/>
                  <a:pt x="81107" y="177644"/>
                  <a:pt x="93306" y="195943"/>
                </a:cubicBezTo>
                <a:cubicBezTo>
                  <a:pt x="99526" y="205273"/>
                  <a:pt x="103528" y="216550"/>
                  <a:pt x="111967" y="223934"/>
                </a:cubicBezTo>
                <a:cubicBezTo>
                  <a:pt x="128846" y="238703"/>
                  <a:pt x="146674" y="254165"/>
                  <a:pt x="167951" y="261257"/>
                </a:cubicBezTo>
                <a:lnTo>
                  <a:pt x="223935" y="279918"/>
                </a:lnTo>
                <a:cubicBezTo>
                  <a:pt x="232392" y="286261"/>
                  <a:pt x="275602" y="319747"/>
                  <a:pt x="289249" y="326571"/>
                </a:cubicBezTo>
                <a:cubicBezTo>
                  <a:pt x="298046" y="330970"/>
                  <a:pt x="308444" y="331503"/>
                  <a:pt x="317241" y="335902"/>
                </a:cubicBezTo>
                <a:cubicBezTo>
                  <a:pt x="327271" y="340917"/>
                  <a:pt x="334926" y="350146"/>
                  <a:pt x="345233" y="354563"/>
                </a:cubicBezTo>
                <a:cubicBezTo>
                  <a:pt x="357020" y="359615"/>
                  <a:pt x="370272" y="360209"/>
                  <a:pt x="382555" y="363894"/>
                </a:cubicBezTo>
                <a:cubicBezTo>
                  <a:pt x="496112" y="397961"/>
                  <a:pt x="389854" y="370384"/>
                  <a:pt x="475861" y="391885"/>
                </a:cubicBezTo>
                <a:cubicBezTo>
                  <a:pt x="482081" y="398106"/>
                  <a:pt x="486436" y="407082"/>
                  <a:pt x="494522" y="410547"/>
                </a:cubicBezTo>
                <a:cubicBezTo>
                  <a:pt x="569078" y="442500"/>
                  <a:pt x="514807" y="402028"/>
                  <a:pt x="569167" y="429208"/>
                </a:cubicBezTo>
                <a:cubicBezTo>
                  <a:pt x="579197" y="434223"/>
                  <a:pt x="587129" y="442854"/>
                  <a:pt x="597159" y="447869"/>
                </a:cubicBezTo>
                <a:cubicBezTo>
                  <a:pt x="610548" y="454564"/>
                  <a:pt x="650510" y="463539"/>
                  <a:pt x="662473" y="466530"/>
                </a:cubicBezTo>
                <a:cubicBezTo>
                  <a:pt x="681134" y="478971"/>
                  <a:pt x="697180" y="496761"/>
                  <a:pt x="718457" y="503853"/>
                </a:cubicBezTo>
                <a:cubicBezTo>
                  <a:pt x="798230" y="530443"/>
                  <a:pt x="754922" y="520074"/>
                  <a:pt x="849086" y="531845"/>
                </a:cubicBezTo>
                <a:cubicBezTo>
                  <a:pt x="861527" y="538065"/>
                  <a:pt x="873384" y="545622"/>
                  <a:pt x="886408" y="550506"/>
                </a:cubicBezTo>
                <a:cubicBezTo>
                  <a:pt x="898415" y="555009"/>
                  <a:pt x="911944" y="554784"/>
                  <a:pt x="923731" y="559836"/>
                </a:cubicBezTo>
                <a:cubicBezTo>
                  <a:pt x="934038" y="564253"/>
                  <a:pt x="941475" y="573944"/>
                  <a:pt x="951722" y="578498"/>
                </a:cubicBezTo>
                <a:cubicBezTo>
                  <a:pt x="969697" y="586487"/>
                  <a:pt x="989045" y="590939"/>
                  <a:pt x="1007706" y="597159"/>
                </a:cubicBezTo>
                <a:cubicBezTo>
                  <a:pt x="1017037" y="600269"/>
                  <a:pt x="1027514" y="601034"/>
                  <a:pt x="1035698" y="606490"/>
                </a:cubicBezTo>
                <a:cubicBezTo>
                  <a:pt x="1071874" y="630607"/>
                  <a:pt x="1053051" y="621605"/>
                  <a:pt x="1091682" y="634481"/>
                </a:cubicBezTo>
                <a:cubicBezTo>
                  <a:pt x="1097902" y="640702"/>
                  <a:pt x="1102800" y="648617"/>
                  <a:pt x="1110343" y="653143"/>
                </a:cubicBezTo>
                <a:cubicBezTo>
                  <a:pt x="1119900" y="658877"/>
                  <a:pt x="1168691" y="670062"/>
                  <a:pt x="1175657" y="671804"/>
                </a:cubicBezTo>
                <a:cubicBezTo>
                  <a:pt x="1194318" y="684245"/>
                  <a:pt x="1210364" y="702033"/>
                  <a:pt x="1231641" y="709126"/>
                </a:cubicBezTo>
                <a:cubicBezTo>
                  <a:pt x="1240972" y="712236"/>
                  <a:pt x="1251035" y="713680"/>
                  <a:pt x="1259633" y="718457"/>
                </a:cubicBezTo>
                <a:cubicBezTo>
                  <a:pt x="1279238" y="729349"/>
                  <a:pt x="1299757" y="739920"/>
                  <a:pt x="1315616" y="755779"/>
                </a:cubicBezTo>
                <a:cubicBezTo>
                  <a:pt x="1321837" y="762000"/>
                  <a:pt x="1326958" y="769561"/>
                  <a:pt x="1334278" y="774441"/>
                </a:cubicBezTo>
                <a:cubicBezTo>
                  <a:pt x="1345851" y="782156"/>
                  <a:pt x="1360282" y="785017"/>
                  <a:pt x="1371600" y="793102"/>
                </a:cubicBezTo>
                <a:cubicBezTo>
                  <a:pt x="1382338" y="800772"/>
                  <a:pt x="1389455" y="812646"/>
                  <a:pt x="1399592" y="821094"/>
                </a:cubicBezTo>
                <a:cubicBezTo>
                  <a:pt x="1408207" y="828273"/>
                  <a:pt x="1418969" y="832576"/>
                  <a:pt x="1427584" y="839755"/>
                </a:cubicBezTo>
                <a:cubicBezTo>
                  <a:pt x="1437721" y="848202"/>
                  <a:pt x="1445556" y="859160"/>
                  <a:pt x="1455575" y="867747"/>
                </a:cubicBezTo>
                <a:cubicBezTo>
                  <a:pt x="1484789" y="892788"/>
                  <a:pt x="1497739" y="893965"/>
                  <a:pt x="1520890" y="923730"/>
                </a:cubicBezTo>
                <a:cubicBezTo>
                  <a:pt x="1570053" y="986939"/>
                  <a:pt x="1545623" y="962350"/>
                  <a:pt x="1576873" y="1017036"/>
                </a:cubicBezTo>
                <a:cubicBezTo>
                  <a:pt x="1587783" y="1036129"/>
                  <a:pt x="1611518" y="1066340"/>
                  <a:pt x="1623526" y="1082351"/>
                </a:cubicBezTo>
                <a:cubicBezTo>
                  <a:pt x="1626636" y="1091682"/>
                  <a:pt x="1628080" y="1101745"/>
                  <a:pt x="1632857" y="1110343"/>
                </a:cubicBezTo>
                <a:cubicBezTo>
                  <a:pt x="1649261" y="1139870"/>
                  <a:pt x="1677209" y="1175699"/>
                  <a:pt x="1698171" y="1203649"/>
                </a:cubicBezTo>
                <a:cubicBezTo>
                  <a:pt x="1714756" y="1269987"/>
                  <a:pt x="1696424" y="1214441"/>
                  <a:pt x="1726163" y="1268963"/>
                </a:cubicBezTo>
                <a:cubicBezTo>
                  <a:pt x="1739484" y="1293385"/>
                  <a:pt x="1763486" y="1343608"/>
                  <a:pt x="1763486" y="1343608"/>
                </a:cubicBezTo>
                <a:cubicBezTo>
                  <a:pt x="1766596" y="1362269"/>
                  <a:pt x="1766833" y="1381644"/>
                  <a:pt x="1772816" y="1399592"/>
                </a:cubicBezTo>
                <a:cubicBezTo>
                  <a:pt x="1776362" y="1410230"/>
                  <a:pt x="1785914" y="1417847"/>
                  <a:pt x="1791478" y="1427583"/>
                </a:cubicBezTo>
                <a:cubicBezTo>
                  <a:pt x="1798379" y="1439660"/>
                  <a:pt x="1804973" y="1451991"/>
                  <a:pt x="1810139" y="1464906"/>
                </a:cubicBezTo>
                <a:cubicBezTo>
                  <a:pt x="1856255" y="1580199"/>
                  <a:pt x="1803700" y="1470689"/>
                  <a:pt x="1847461" y="1558212"/>
                </a:cubicBezTo>
                <a:cubicBezTo>
                  <a:pt x="1860649" y="1624151"/>
                  <a:pt x="1851778" y="1589823"/>
                  <a:pt x="1875453" y="1660849"/>
                </a:cubicBezTo>
                <a:lnTo>
                  <a:pt x="1884784" y="1688841"/>
                </a:lnTo>
                <a:lnTo>
                  <a:pt x="1894114" y="1716832"/>
                </a:lnTo>
                <a:cubicBezTo>
                  <a:pt x="1897224" y="1738604"/>
                  <a:pt x="1899132" y="1760581"/>
                  <a:pt x="1903445" y="1782147"/>
                </a:cubicBezTo>
                <a:cubicBezTo>
                  <a:pt x="1905374" y="1791791"/>
                  <a:pt x="1911016" y="1800462"/>
                  <a:pt x="1912775" y="1810139"/>
                </a:cubicBezTo>
                <a:cubicBezTo>
                  <a:pt x="1917261" y="1834810"/>
                  <a:pt x="1916852" y="1860265"/>
                  <a:pt x="1922106" y="1884783"/>
                </a:cubicBezTo>
                <a:cubicBezTo>
                  <a:pt x="1922108" y="1884793"/>
                  <a:pt x="1945431" y="1954758"/>
                  <a:pt x="1950098" y="1968759"/>
                </a:cubicBezTo>
                <a:lnTo>
                  <a:pt x="1959429" y="1996751"/>
                </a:lnTo>
                <a:cubicBezTo>
                  <a:pt x="1962539" y="2018522"/>
                  <a:pt x="1966854" y="2040155"/>
                  <a:pt x="1968759" y="2062065"/>
                </a:cubicBezTo>
                <a:cubicBezTo>
                  <a:pt x="1973078" y="2111738"/>
                  <a:pt x="1978090" y="2211355"/>
                  <a:pt x="1978090" y="2211355"/>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Freihandform 25"/>
          <p:cNvSpPr/>
          <p:nvPr/>
        </p:nvSpPr>
        <p:spPr>
          <a:xfrm>
            <a:off x="6491673" y="4293096"/>
            <a:ext cx="1418253" cy="681221"/>
          </a:xfrm>
          <a:custGeom>
            <a:avLst/>
            <a:gdLst>
              <a:gd name="connsiteX0" fmla="*/ 0 w 1418253"/>
              <a:gd name="connsiteY0" fmla="*/ 681221 h 681221"/>
              <a:gd name="connsiteX1" fmla="*/ 46653 w 1418253"/>
              <a:gd name="connsiteY1" fmla="*/ 625237 h 681221"/>
              <a:gd name="connsiteX2" fmla="*/ 74645 w 1418253"/>
              <a:gd name="connsiteY2" fmla="*/ 606576 h 681221"/>
              <a:gd name="connsiteX3" fmla="*/ 111968 w 1418253"/>
              <a:gd name="connsiteY3" fmla="*/ 578584 h 681221"/>
              <a:gd name="connsiteX4" fmla="*/ 233266 w 1418253"/>
              <a:gd name="connsiteY4" fmla="*/ 550592 h 681221"/>
              <a:gd name="connsiteX5" fmla="*/ 298580 w 1418253"/>
              <a:gd name="connsiteY5" fmla="*/ 531931 h 681221"/>
              <a:gd name="connsiteX6" fmla="*/ 513184 w 1418253"/>
              <a:gd name="connsiteY6" fmla="*/ 541262 h 681221"/>
              <a:gd name="connsiteX7" fmla="*/ 606490 w 1418253"/>
              <a:gd name="connsiteY7" fmla="*/ 569254 h 681221"/>
              <a:gd name="connsiteX8" fmla="*/ 643812 w 1418253"/>
              <a:gd name="connsiteY8" fmla="*/ 578584 h 681221"/>
              <a:gd name="connsiteX9" fmla="*/ 699796 w 1418253"/>
              <a:gd name="connsiteY9" fmla="*/ 597245 h 681221"/>
              <a:gd name="connsiteX10" fmla="*/ 737119 w 1418253"/>
              <a:gd name="connsiteY10" fmla="*/ 606576 h 681221"/>
              <a:gd name="connsiteX11" fmla="*/ 765110 w 1418253"/>
              <a:gd name="connsiteY11" fmla="*/ 615907 h 681221"/>
              <a:gd name="connsiteX12" fmla="*/ 811763 w 1418253"/>
              <a:gd name="connsiteY12" fmla="*/ 625237 h 681221"/>
              <a:gd name="connsiteX13" fmla="*/ 1035698 w 1418253"/>
              <a:gd name="connsiteY13" fmla="*/ 615907 h 681221"/>
              <a:gd name="connsiteX14" fmla="*/ 1063690 w 1418253"/>
              <a:gd name="connsiteY14" fmla="*/ 606576 h 681221"/>
              <a:gd name="connsiteX15" fmla="*/ 1138335 w 1418253"/>
              <a:gd name="connsiteY15" fmla="*/ 587915 h 681221"/>
              <a:gd name="connsiteX16" fmla="*/ 1166327 w 1418253"/>
              <a:gd name="connsiteY16" fmla="*/ 541262 h 681221"/>
              <a:gd name="connsiteX17" fmla="*/ 1203649 w 1418253"/>
              <a:gd name="connsiteY17" fmla="*/ 503939 h 681221"/>
              <a:gd name="connsiteX18" fmla="*/ 1240972 w 1418253"/>
              <a:gd name="connsiteY18" fmla="*/ 457286 h 681221"/>
              <a:gd name="connsiteX19" fmla="*/ 1306286 w 1418253"/>
              <a:gd name="connsiteY19" fmla="*/ 373311 h 681221"/>
              <a:gd name="connsiteX20" fmla="*/ 1380931 w 1418253"/>
              <a:gd name="connsiteY20" fmla="*/ 307996 h 681221"/>
              <a:gd name="connsiteX21" fmla="*/ 1399592 w 1418253"/>
              <a:gd name="connsiteY21" fmla="*/ 280005 h 681221"/>
              <a:gd name="connsiteX22" fmla="*/ 1418253 w 1418253"/>
              <a:gd name="connsiteY22" fmla="*/ 224021 h 681221"/>
              <a:gd name="connsiteX23" fmla="*/ 1408923 w 1418253"/>
              <a:gd name="connsiteY23" fmla="*/ 84062 h 6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8253" h="681221">
                <a:moveTo>
                  <a:pt x="0" y="681221"/>
                </a:moveTo>
                <a:cubicBezTo>
                  <a:pt x="18349" y="653697"/>
                  <a:pt x="19712" y="647688"/>
                  <a:pt x="46653" y="625237"/>
                </a:cubicBezTo>
                <a:cubicBezTo>
                  <a:pt x="55268" y="618058"/>
                  <a:pt x="65520" y="613094"/>
                  <a:pt x="74645" y="606576"/>
                </a:cubicBezTo>
                <a:cubicBezTo>
                  <a:pt x="87300" y="597537"/>
                  <a:pt x="98059" y="585539"/>
                  <a:pt x="111968" y="578584"/>
                </a:cubicBezTo>
                <a:cubicBezTo>
                  <a:pt x="157846" y="555645"/>
                  <a:pt x="183103" y="559712"/>
                  <a:pt x="233266" y="550592"/>
                </a:cubicBezTo>
                <a:cubicBezTo>
                  <a:pt x="259046" y="545905"/>
                  <a:pt x="274593" y="539927"/>
                  <a:pt x="298580" y="531931"/>
                </a:cubicBezTo>
                <a:cubicBezTo>
                  <a:pt x="370115" y="535041"/>
                  <a:pt x="441777" y="535973"/>
                  <a:pt x="513184" y="541262"/>
                </a:cubicBezTo>
                <a:cubicBezTo>
                  <a:pt x="534236" y="542821"/>
                  <a:pt x="592572" y="565775"/>
                  <a:pt x="606490" y="569254"/>
                </a:cubicBezTo>
                <a:cubicBezTo>
                  <a:pt x="618931" y="572364"/>
                  <a:pt x="631529" y="574899"/>
                  <a:pt x="643812" y="578584"/>
                </a:cubicBezTo>
                <a:cubicBezTo>
                  <a:pt x="662653" y="584236"/>
                  <a:pt x="680713" y="592474"/>
                  <a:pt x="699796" y="597245"/>
                </a:cubicBezTo>
                <a:cubicBezTo>
                  <a:pt x="712237" y="600355"/>
                  <a:pt x="724789" y="603053"/>
                  <a:pt x="737119" y="606576"/>
                </a:cubicBezTo>
                <a:cubicBezTo>
                  <a:pt x="746576" y="609278"/>
                  <a:pt x="755569" y="613522"/>
                  <a:pt x="765110" y="615907"/>
                </a:cubicBezTo>
                <a:cubicBezTo>
                  <a:pt x="780495" y="619753"/>
                  <a:pt x="796212" y="622127"/>
                  <a:pt x="811763" y="625237"/>
                </a:cubicBezTo>
                <a:cubicBezTo>
                  <a:pt x="886408" y="622127"/>
                  <a:pt x="961192" y="621426"/>
                  <a:pt x="1035698" y="615907"/>
                </a:cubicBezTo>
                <a:cubicBezTo>
                  <a:pt x="1045507" y="615180"/>
                  <a:pt x="1054148" y="608962"/>
                  <a:pt x="1063690" y="606576"/>
                </a:cubicBezTo>
                <a:lnTo>
                  <a:pt x="1138335" y="587915"/>
                </a:lnTo>
                <a:cubicBezTo>
                  <a:pt x="1147666" y="572364"/>
                  <a:pt x="1155193" y="555577"/>
                  <a:pt x="1166327" y="541262"/>
                </a:cubicBezTo>
                <a:cubicBezTo>
                  <a:pt x="1177129" y="527374"/>
                  <a:pt x="1193423" y="518256"/>
                  <a:pt x="1203649" y="503939"/>
                </a:cubicBezTo>
                <a:cubicBezTo>
                  <a:pt x="1244620" y="446580"/>
                  <a:pt x="1172764" y="502760"/>
                  <a:pt x="1240972" y="457286"/>
                </a:cubicBezTo>
                <a:cubicBezTo>
                  <a:pt x="1266980" y="418273"/>
                  <a:pt x="1273398" y="400717"/>
                  <a:pt x="1306286" y="373311"/>
                </a:cubicBezTo>
                <a:cubicBezTo>
                  <a:pt x="1343278" y="342484"/>
                  <a:pt x="1344585" y="362514"/>
                  <a:pt x="1380931" y="307996"/>
                </a:cubicBezTo>
                <a:cubicBezTo>
                  <a:pt x="1387151" y="298666"/>
                  <a:pt x="1395038" y="290252"/>
                  <a:pt x="1399592" y="280005"/>
                </a:cubicBezTo>
                <a:cubicBezTo>
                  <a:pt x="1407581" y="262030"/>
                  <a:pt x="1418253" y="224021"/>
                  <a:pt x="1418253" y="224021"/>
                </a:cubicBezTo>
                <a:cubicBezTo>
                  <a:pt x="1408405" y="46754"/>
                  <a:pt x="1408923" y="0"/>
                  <a:pt x="1408923" y="8406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7" name="Freihandform 26"/>
          <p:cNvSpPr/>
          <p:nvPr/>
        </p:nvSpPr>
        <p:spPr>
          <a:xfrm>
            <a:off x="5511960" y="5263566"/>
            <a:ext cx="1403257" cy="1268963"/>
          </a:xfrm>
          <a:custGeom>
            <a:avLst/>
            <a:gdLst>
              <a:gd name="connsiteX0" fmla="*/ 1399592 w 1403257"/>
              <a:gd name="connsiteY0" fmla="*/ 0 h 1268963"/>
              <a:gd name="connsiteX1" fmla="*/ 1362269 w 1403257"/>
              <a:gd name="connsiteY1" fmla="*/ 111967 h 1268963"/>
              <a:gd name="connsiteX2" fmla="*/ 1334278 w 1403257"/>
              <a:gd name="connsiteY2" fmla="*/ 130629 h 1268963"/>
              <a:gd name="connsiteX3" fmla="*/ 1296955 w 1403257"/>
              <a:gd name="connsiteY3" fmla="*/ 177282 h 1268963"/>
              <a:gd name="connsiteX4" fmla="*/ 1240972 w 1403257"/>
              <a:gd name="connsiteY4" fmla="*/ 223935 h 1268963"/>
              <a:gd name="connsiteX5" fmla="*/ 1184988 w 1403257"/>
              <a:gd name="connsiteY5" fmla="*/ 289249 h 1268963"/>
              <a:gd name="connsiteX6" fmla="*/ 1156996 w 1403257"/>
              <a:gd name="connsiteY6" fmla="*/ 298580 h 1268963"/>
              <a:gd name="connsiteX7" fmla="*/ 1138335 w 1403257"/>
              <a:gd name="connsiteY7" fmla="*/ 326571 h 1268963"/>
              <a:gd name="connsiteX8" fmla="*/ 1091682 w 1403257"/>
              <a:gd name="connsiteY8" fmla="*/ 363894 h 1268963"/>
              <a:gd name="connsiteX9" fmla="*/ 1063690 w 1403257"/>
              <a:gd name="connsiteY9" fmla="*/ 391886 h 1268963"/>
              <a:gd name="connsiteX10" fmla="*/ 1026367 w 1403257"/>
              <a:gd name="connsiteY10" fmla="*/ 419878 h 1268963"/>
              <a:gd name="connsiteX11" fmla="*/ 989045 w 1403257"/>
              <a:gd name="connsiteY11" fmla="*/ 457200 h 1268963"/>
              <a:gd name="connsiteX12" fmla="*/ 923731 w 1403257"/>
              <a:gd name="connsiteY12" fmla="*/ 531845 h 1268963"/>
              <a:gd name="connsiteX13" fmla="*/ 867747 w 1403257"/>
              <a:gd name="connsiteY13" fmla="*/ 569167 h 1268963"/>
              <a:gd name="connsiteX14" fmla="*/ 839755 w 1403257"/>
              <a:gd name="connsiteY14" fmla="*/ 587829 h 1268963"/>
              <a:gd name="connsiteX15" fmla="*/ 755780 w 1403257"/>
              <a:gd name="connsiteY15" fmla="*/ 662473 h 1268963"/>
              <a:gd name="connsiteX16" fmla="*/ 709127 w 1403257"/>
              <a:gd name="connsiteY16" fmla="*/ 699796 h 1268963"/>
              <a:gd name="connsiteX17" fmla="*/ 681135 w 1403257"/>
              <a:gd name="connsiteY17" fmla="*/ 727788 h 1268963"/>
              <a:gd name="connsiteX18" fmla="*/ 615820 w 1403257"/>
              <a:gd name="connsiteY18" fmla="*/ 774441 h 1268963"/>
              <a:gd name="connsiteX19" fmla="*/ 587829 w 1403257"/>
              <a:gd name="connsiteY19" fmla="*/ 811763 h 1268963"/>
              <a:gd name="connsiteX20" fmla="*/ 541176 w 1403257"/>
              <a:gd name="connsiteY20" fmla="*/ 858416 h 1268963"/>
              <a:gd name="connsiteX21" fmla="*/ 447869 w 1403257"/>
              <a:gd name="connsiteY21" fmla="*/ 961053 h 1268963"/>
              <a:gd name="connsiteX22" fmla="*/ 410547 w 1403257"/>
              <a:gd name="connsiteY22" fmla="*/ 989045 h 1268963"/>
              <a:gd name="connsiteX23" fmla="*/ 382555 w 1403257"/>
              <a:gd name="connsiteY23" fmla="*/ 1017037 h 1268963"/>
              <a:gd name="connsiteX24" fmla="*/ 354563 w 1403257"/>
              <a:gd name="connsiteY24" fmla="*/ 1035698 h 1268963"/>
              <a:gd name="connsiteX25" fmla="*/ 317241 w 1403257"/>
              <a:gd name="connsiteY25" fmla="*/ 1063690 h 1268963"/>
              <a:gd name="connsiteX26" fmla="*/ 242596 w 1403257"/>
              <a:gd name="connsiteY26" fmla="*/ 1082351 h 1268963"/>
              <a:gd name="connsiteX27" fmla="*/ 167951 w 1403257"/>
              <a:gd name="connsiteY27" fmla="*/ 1138335 h 1268963"/>
              <a:gd name="connsiteX28" fmla="*/ 93306 w 1403257"/>
              <a:gd name="connsiteY28" fmla="*/ 1203649 h 1268963"/>
              <a:gd name="connsiteX29" fmla="*/ 37323 w 1403257"/>
              <a:gd name="connsiteY29" fmla="*/ 1240971 h 1268963"/>
              <a:gd name="connsiteX30" fmla="*/ 0 w 1403257"/>
              <a:gd name="connsiteY30" fmla="*/ 1268963 h 126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3257" h="1268963">
                <a:moveTo>
                  <a:pt x="1399592" y="0"/>
                </a:moveTo>
                <a:cubicBezTo>
                  <a:pt x="1391636" y="63642"/>
                  <a:pt x="1403257" y="70978"/>
                  <a:pt x="1362269" y="111967"/>
                </a:cubicBezTo>
                <a:cubicBezTo>
                  <a:pt x="1354340" y="119897"/>
                  <a:pt x="1343608" y="124408"/>
                  <a:pt x="1334278" y="130629"/>
                </a:cubicBezTo>
                <a:cubicBezTo>
                  <a:pt x="1320424" y="151409"/>
                  <a:pt x="1315945" y="162090"/>
                  <a:pt x="1296955" y="177282"/>
                </a:cubicBezTo>
                <a:cubicBezTo>
                  <a:pt x="1260251" y="206646"/>
                  <a:pt x="1274225" y="184032"/>
                  <a:pt x="1240972" y="223935"/>
                </a:cubicBezTo>
                <a:cubicBezTo>
                  <a:pt x="1211967" y="258740"/>
                  <a:pt x="1231154" y="256273"/>
                  <a:pt x="1184988" y="289249"/>
                </a:cubicBezTo>
                <a:cubicBezTo>
                  <a:pt x="1176985" y="294966"/>
                  <a:pt x="1166327" y="295470"/>
                  <a:pt x="1156996" y="298580"/>
                </a:cubicBezTo>
                <a:cubicBezTo>
                  <a:pt x="1150776" y="307910"/>
                  <a:pt x="1146264" y="318642"/>
                  <a:pt x="1138335" y="326571"/>
                </a:cubicBezTo>
                <a:cubicBezTo>
                  <a:pt x="1124253" y="340653"/>
                  <a:pt x="1106670" y="350780"/>
                  <a:pt x="1091682" y="363894"/>
                </a:cubicBezTo>
                <a:cubicBezTo>
                  <a:pt x="1081751" y="372583"/>
                  <a:pt x="1073709" y="383298"/>
                  <a:pt x="1063690" y="391886"/>
                </a:cubicBezTo>
                <a:cubicBezTo>
                  <a:pt x="1051883" y="402007"/>
                  <a:pt x="1038070" y="409637"/>
                  <a:pt x="1026367" y="419878"/>
                </a:cubicBezTo>
                <a:cubicBezTo>
                  <a:pt x="1013126" y="431464"/>
                  <a:pt x="1000734" y="444050"/>
                  <a:pt x="989045" y="457200"/>
                </a:cubicBezTo>
                <a:cubicBezTo>
                  <a:pt x="967715" y="481196"/>
                  <a:pt x="949747" y="511611"/>
                  <a:pt x="923731" y="531845"/>
                </a:cubicBezTo>
                <a:cubicBezTo>
                  <a:pt x="906027" y="545614"/>
                  <a:pt x="886408" y="556726"/>
                  <a:pt x="867747" y="569167"/>
                </a:cubicBezTo>
                <a:cubicBezTo>
                  <a:pt x="858416" y="575388"/>
                  <a:pt x="846484" y="578858"/>
                  <a:pt x="839755" y="587829"/>
                </a:cubicBezTo>
                <a:cubicBezTo>
                  <a:pt x="750514" y="706815"/>
                  <a:pt x="893629" y="524624"/>
                  <a:pt x="755780" y="662473"/>
                </a:cubicBezTo>
                <a:cubicBezTo>
                  <a:pt x="701486" y="716767"/>
                  <a:pt x="779750" y="640943"/>
                  <a:pt x="709127" y="699796"/>
                </a:cubicBezTo>
                <a:cubicBezTo>
                  <a:pt x="698990" y="708244"/>
                  <a:pt x="691154" y="719200"/>
                  <a:pt x="681135" y="727788"/>
                </a:cubicBezTo>
                <a:cubicBezTo>
                  <a:pt x="660881" y="745149"/>
                  <a:pt x="637974" y="759672"/>
                  <a:pt x="615820" y="774441"/>
                </a:cubicBezTo>
                <a:cubicBezTo>
                  <a:pt x="606490" y="786882"/>
                  <a:pt x="598160" y="800140"/>
                  <a:pt x="587829" y="811763"/>
                </a:cubicBezTo>
                <a:cubicBezTo>
                  <a:pt x="573218" y="828200"/>
                  <a:pt x="554371" y="840822"/>
                  <a:pt x="541176" y="858416"/>
                </a:cubicBezTo>
                <a:cubicBezTo>
                  <a:pt x="511227" y="898348"/>
                  <a:pt x="491479" y="928345"/>
                  <a:pt x="447869" y="961053"/>
                </a:cubicBezTo>
                <a:cubicBezTo>
                  <a:pt x="435428" y="970384"/>
                  <a:pt x="422354" y="978925"/>
                  <a:pt x="410547" y="989045"/>
                </a:cubicBezTo>
                <a:cubicBezTo>
                  <a:pt x="400528" y="997633"/>
                  <a:pt x="392692" y="1008589"/>
                  <a:pt x="382555" y="1017037"/>
                </a:cubicBezTo>
                <a:cubicBezTo>
                  <a:pt x="373940" y="1024216"/>
                  <a:pt x="363688" y="1029180"/>
                  <a:pt x="354563" y="1035698"/>
                </a:cubicBezTo>
                <a:cubicBezTo>
                  <a:pt x="341909" y="1044737"/>
                  <a:pt x="331596" y="1057709"/>
                  <a:pt x="317241" y="1063690"/>
                </a:cubicBezTo>
                <a:cubicBezTo>
                  <a:pt x="293566" y="1073554"/>
                  <a:pt x="242596" y="1082351"/>
                  <a:pt x="242596" y="1082351"/>
                </a:cubicBezTo>
                <a:cubicBezTo>
                  <a:pt x="223289" y="1095222"/>
                  <a:pt x="185213" y="1115318"/>
                  <a:pt x="167951" y="1138335"/>
                </a:cubicBezTo>
                <a:cubicBezTo>
                  <a:pt x="116680" y="1206697"/>
                  <a:pt x="156295" y="1187901"/>
                  <a:pt x="93306" y="1203649"/>
                </a:cubicBezTo>
                <a:cubicBezTo>
                  <a:pt x="74645" y="1216090"/>
                  <a:pt x="53182" y="1225112"/>
                  <a:pt x="37323" y="1240971"/>
                </a:cubicBezTo>
                <a:cubicBezTo>
                  <a:pt x="13743" y="1264551"/>
                  <a:pt x="26530" y="1255699"/>
                  <a:pt x="0" y="1268963"/>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Freihandform 27"/>
          <p:cNvSpPr/>
          <p:nvPr/>
        </p:nvSpPr>
        <p:spPr>
          <a:xfrm>
            <a:off x="7172808" y="5450178"/>
            <a:ext cx="1287624" cy="270588"/>
          </a:xfrm>
          <a:custGeom>
            <a:avLst/>
            <a:gdLst>
              <a:gd name="connsiteX0" fmla="*/ 0 w 1287624"/>
              <a:gd name="connsiteY0" fmla="*/ 270588 h 270588"/>
              <a:gd name="connsiteX1" fmla="*/ 9331 w 1287624"/>
              <a:gd name="connsiteY1" fmla="*/ 214604 h 270588"/>
              <a:gd name="connsiteX2" fmla="*/ 46653 w 1287624"/>
              <a:gd name="connsiteY2" fmla="*/ 186612 h 270588"/>
              <a:gd name="connsiteX3" fmla="*/ 111967 w 1287624"/>
              <a:gd name="connsiteY3" fmla="*/ 158621 h 270588"/>
              <a:gd name="connsiteX4" fmla="*/ 177282 w 1287624"/>
              <a:gd name="connsiteY4" fmla="*/ 130629 h 270588"/>
              <a:gd name="connsiteX5" fmla="*/ 242596 w 1287624"/>
              <a:gd name="connsiteY5" fmla="*/ 93306 h 270588"/>
              <a:gd name="connsiteX6" fmla="*/ 326571 w 1287624"/>
              <a:gd name="connsiteY6" fmla="*/ 74645 h 270588"/>
              <a:gd name="connsiteX7" fmla="*/ 382555 w 1287624"/>
              <a:gd name="connsiteY7" fmla="*/ 55984 h 270588"/>
              <a:gd name="connsiteX8" fmla="*/ 429208 w 1287624"/>
              <a:gd name="connsiteY8" fmla="*/ 46653 h 270588"/>
              <a:gd name="connsiteX9" fmla="*/ 503853 w 1287624"/>
              <a:gd name="connsiteY9" fmla="*/ 27992 h 270588"/>
              <a:gd name="connsiteX10" fmla="*/ 550506 w 1287624"/>
              <a:gd name="connsiteY10" fmla="*/ 18661 h 270588"/>
              <a:gd name="connsiteX11" fmla="*/ 606490 w 1287624"/>
              <a:gd name="connsiteY11" fmla="*/ 0 h 270588"/>
              <a:gd name="connsiteX12" fmla="*/ 1091682 w 1287624"/>
              <a:gd name="connsiteY12" fmla="*/ 9331 h 270588"/>
              <a:gd name="connsiteX13" fmla="*/ 1147665 w 1287624"/>
              <a:gd name="connsiteY13" fmla="*/ 27992 h 270588"/>
              <a:gd name="connsiteX14" fmla="*/ 1194318 w 1287624"/>
              <a:gd name="connsiteY14" fmla="*/ 83976 h 270588"/>
              <a:gd name="connsiteX15" fmla="*/ 1212979 w 1287624"/>
              <a:gd name="connsiteY15" fmla="*/ 139959 h 270588"/>
              <a:gd name="connsiteX16" fmla="*/ 1250302 w 1287624"/>
              <a:gd name="connsiteY16" fmla="*/ 195943 h 270588"/>
              <a:gd name="connsiteX17" fmla="*/ 1268963 w 1287624"/>
              <a:gd name="connsiteY17" fmla="*/ 223935 h 270588"/>
              <a:gd name="connsiteX18" fmla="*/ 1287624 w 1287624"/>
              <a:gd name="connsiteY18" fmla="*/ 242596 h 27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7624" h="270588">
                <a:moveTo>
                  <a:pt x="0" y="270588"/>
                </a:moveTo>
                <a:cubicBezTo>
                  <a:pt x="3110" y="251927"/>
                  <a:pt x="143" y="231142"/>
                  <a:pt x="9331" y="214604"/>
                </a:cubicBezTo>
                <a:cubicBezTo>
                  <a:pt x="16883" y="201010"/>
                  <a:pt x="33999" y="195651"/>
                  <a:pt x="46653" y="186612"/>
                </a:cubicBezTo>
                <a:cubicBezTo>
                  <a:pt x="93724" y="152990"/>
                  <a:pt x="54150" y="179645"/>
                  <a:pt x="111967" y="158621"/>
                </a:cubicBezTo>
                <a:cubicBezTo>
                  <a:pt x="134228" y="150526"/>
                  <a:pt x="156096" y="141222"/>
                  <a:pt x="177282" y="130629"/>
                </a:cubicBezTo>
                <a:cubicBezTo>
                  <a:pt x="199710" y="119415"/>
                  <a:pt x="219117" y="102111"/>
                  <a:pt x="242596" y="93306"/>
                </a:cubicBezTo>
                <a:cubicBezTo>
                  <a:pt x="269445" y="83238"/>
                  <a:pt x="298865" y="82033"/>
                  <a:pt x="326571" y="74645"/>
                </a:cubicBezTo>
                <a:cubicBezTo>
                  <a:pt x="345578" y="69577"/>
                  <a:pt x="363577" y="61160"/>
                  <a:pt x="382555" y="55984"/>
                </a:cubicBezTo>
                <a:cubicBezTo>
                  <a:pt x="397855" y="51811"/>
                  <a:pt x="413755" y="50219"/>
                  <a:pt x="429208" y="46653"/>
                </a:cubicBezTo>
                <a:cubicBezTo>
                  <a:pt x="454199" y="40886"/>
                  <a:pt x="478862" y="33759"/>
                  <a:pt x="503853" y="27992"/>
                </a:cubicBezTo>
                <a:cubicBezTo>
                  <a:pt x="519306" y="24426"/>
                  <a:pt x="535206" y="22834"/>
                  <a:pt x="550506" y="18661"/>
                </a:cubicBezTo>
                <a:cubicBezTo>
                  <a:pt x="569484" y="13485"/>
                  <a:pt x="587829" y="6220"/>
                  <a:pt x="606490" y="0"/>
                </a:cubicBezTo>
                <a:cubicBezTo>
                  <a:pt x="768221" y="3110"/>
                  <a:pt x="930137" y="975"/>
                  <a:pt x="1091682" y="9331"/>
                </a:cubicBezTo>
                <a:cubicBezTo>
                  <a:pt x="1111326" y="10347"/>
                  <a:pt x="1147665" y="27992"/>
                  <a:pt x="1147665" y="27992"/>
                </a:cubicBezTo>
                <a:cubicBezTo>
                  <a:pt x="1165244" y="45571"/>
                  <a:pt x="1183925" y="60592"/>
                  <a:pt x="1194318" y="83976"/>
                </a:cubicBezTo>
                <a:cubicBezTo>
                  <a:pt x="1202307" y="101951"/>
                  <a:pt x="1202068" y="123592"/>
                  <a:pt x="1212979" y="139959"/>
                </a:cubicBezTo>
                <a:lnTo>
                  <a:pt x="1250302" y="195943"/>
                </a:lnTo>
                <a:cubicBezTo>
                  <a:pt x="1256522" y="205274"/>
                  <a:pt x="1261034" y="216006"/>
                  <a:pt x="1268963" y="223935"/>
                </a:cubicBezTo>
                <a:lnTo>
                  <a:pt x="1287624" y="24259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err="1" smtClean="0">
                <a:latin typeface="Consolas" pitchFamily="49" charset="0"/>
                <a:cs typeface="Consolas" pitchFamily="49" charset="0"/>
              </a:rPr>
              <a:t>Experimento</a:t>
            </a:r>
            <a:r>
              <a:rPr lang="de-DE" sz="2400" b="1" smtClean="0">
                <a:latin typeface="Consolas" pitchFamily="49" charset="0"/>
                <a:cs typeface="Consolas" pitchFamily="49" charset="0"/>
                <a:sym typeface="Webdings"/>
              </a:rPr>
              <a:t></a:t>
            </a:r>
            <a:r>
              <a:rPr lang="de-DE" sz="2400" b="1"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6" name="Titel 1"/>
          <p:cNvSpPr txBox="1">
            <a:spLocks/>
          </p:cNvSpPr>
          <p:nvPr/>
        </p:nvSpPr>
        <p:spPr>
          <a:xfrm>
            <a:off x="395536" y="2564904"/>
            <a:ext cx="8229600" cy="2376264"/>
          </a:xfrm>
          <a:prstGeom prst="rect">
            <a:avLst/>
          </a:prstGeom>
        </p:spPr>
        <p:txBody>
          <a:bodyPr vert="horz" lIns="91440" tIns="45720" rIns="91440" bIns="45720" rtlCol="0" anchor="ctr">
            <a:normAutofit/>
          </a:bodyPr>
          <a:lstStyle/>
          <a:p>
            <a:pPr lvl="0" algn="ctr">
              <a:spcBef>
                <a:spcPct val="0"/>
              </a:spcBef>
              <a:defRPr/>
            </a:pPr>
            <a:r>
              <a:rPr lang="en-US" sz="4400" dirty="0" smtClean="0"/>
              <a:t>Und </a:t>
            </a:r>
            <a:r>
              <a:rPr lang="en-US" sz="4400" dirty="0" err="1" smtClean="0"/>
              <a:t>jetzt</a:t>
            </a:r>
            <a:r>
              <a:rPr lang="en-US" sz="4400" dirty="0" smtClean="0"/>
              <a:t> …</a:t>
            </a:r>
          </a:p>
          <a:p>
            <a:pPr lvl="0" algn="ctr">
              <a:spcBef>
                <a:spcPct val="0"/>
              </a:spcBef>
              <a:defRPr/>
            </a:pPr>
            <a:endParaRPr lang="en-US" sz="4400" dirty="0" smtClean="0">
              <a:latin typeface="+mj-lt"/>
              <a:ea typeface="+mj-ea"/>
              <a:cs typeface="+mj-cs"/>
            </a:endParaRPr>
          </a:p>
          <a:p>
            <a:pPr lvl="0" algn="ctr">
              <a:spcBef>
                <a:spcPct val="0"/>
              </a:spcBef>
              <a:defRPr/>
            </a:pPr>
            <a:r>
              <a:rPr lang="en-US" sz="4400" dirty="0" err="1" smtClean="0">
                <a:latin typeface="+mj-lt"/>
                <a:ea typeface="+mj-ea"/>
                <a:cs typeface="+mj-cs"/>
              </a:rPr>
              <a:t>g</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uten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Heimweg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und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viel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Erfolg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1494610" y="1321604"/>
            <a:ext cx="6677790" cy="523220"/>
          </a:xfrm>
          <a:prstGeom prst="rect">
            <a:avLst/>
          </a:prstGeom>
          <a:noFill/>
        </p:spPr>
        <p:txBody>
          <a:bodyPr wrap="none" rtlCol="0">
            <a:spAutoFit/>
          </a:bodyPr>
          <a:lstStyle/>
          <a:p>
            <a:r>
              <a:rPr lang="de-DE" sz="2800" b="1" dirty="0" smtClean="0"/>
              <a:t>Lernen an Stationen </a:t>
            </a:r>
            <a:r>
              <a:rPr lang="de-DE" sz="2800" dirty="0" smtClean="0"/>
              <a:t>„</a:t>
            </a:r>
            <a:r>
              <a:rPr lang="de-DE" sz="2800" b="1" dirty="0" smtClean="0"/>
              <a:t>Energie“ -Auswertung</a:t>
            </a:r>
            <a:endParaRPr lang="de-DE" sz="2000" b="1" dirty="0" smtClean="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graphicFrame>
        <p:nvGraphicFramePr>
          <p:cNvPr id="17" name="Tabelle 16"/>
          <p:cNvGraphicFramePr>
            <a:graphicFrameLocks noGrp="1"/>
          </p:cNvGraphicFramePr>
          <p:nvPr/>
        </p:nvGraphicFramePr>
        <p:xfrm>
          <a:off x="1043608" y="1988840"/>
          <a:ext cx="7560839" cy="3865187"/>
        </p:xfrm>
        <a:graphic>
          <a:graphicData uri="http://schemas.openxmlformats.org/drawingml/2006/table">
            <a:tbl>
              <a:tblPr/>
              <a:tblGrid>
                <a:gridCol w="556475"/>
                <a:gridCol w="1675773"/>
                <a:gridCol w="2304256"/>
                <a:gridCol w="3024335"/>
              </a:tblGrid>
              <a:tr h="412124">
                <a:tc>
                  <a:txBody>
                    <a:bodyPr/>
                    <a:lstStyle/>
                    <a:p>
                      <a:pPr>
                        <a:lnSpc>
                          <a:spcPct val="115000"/>
                        </a:lnSpc>
                        <a:spcAft>
                          <a:spcPts val="0"/>
                        </a:spcAft>
                      </a:pPr>
                      <a:r>
                        <a:rPr lang="en-US" sz="1600" b="1" dirty="0">
                          <a:latin typeface="Calibri"/>
                          <a:ea typeface="Calibri"/>
                          <a:cs typeface="Times New Roman"/>
                        </a:rPr>
                        <a:t>Nr.</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Bezeichnung</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Ergebnisse</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err="1">
                          <a:latin typeface="Calibri"/>
                          <a:ea typeface="Calibri"/>
                          <a:cs typeface="Times New Roman"/>
                        </a:rPr>
                        <a:t>Anmerkungen</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68">
                <a:tc>
                  <a:txBody>
                    <a:bodyPr/>
                    <a:lstStyle/>
                    <a:p>
                      <a:pPr>
                        <a:lnSpc>
                          <a:spcPct val="115000"/>
                        </a:lnSpc>
                        <a:spcAft>
                          <a:spcPts val="0"/>
                        </a:spcAft>
                      </a:pPr>
                      <a:r>
                        <a:rPr lang="en-US" sz="1600" b="1">
                          <a:latin typeface="Calibri"/>
                          <a:ea typeface="Calibri"/>
                          <a:cs typeface="Times New Roman"/>
                        </a:rPr>
                        <a:t>1</a:t>
                      </a:r>
                      <a:endParaRPr lang="de-DE" sz="9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Calibri"/>
                          <a:cs typeface="Times New Roman"/>
                        </a:rPr>
                        <a:t>Wasser</a:t>
                      </a:r>
                      <a:r>
                        <a:rPr lang="en-US" sz="1200" dirty="0">
                          <a:latin typeface="Calibri"/>
                          <a:ea typeface="Calibri"/>
                          <a:cs typeface="Times New Roman"/>
                        </a:rPr>
                        <a:t> </a:t>
                      </a:r>
                      <a:r>
                        <a:rPr lang="en-US" sz="1200" dirty="0" err="1" smtClean="0">
                          <a:latin typeface="Calibri"/>
                          <a:ea typeface="Calibri"/>
                          <a:cs typeface="Times New Roman"/>
                        </a:rPr>
                        <a:t>als</a:t>
                      </a:r>
                      <a:r>
                        <a:rPr lang="en-US" sz="1200" dirty="0" smtClean="0">
                          <a:latin typeface="Calibri"/>
                          <a:ea typeface="Calibri"/>
                          <a:cs typeface="Times New Roman"/>
                        </a:rPr>
                        <a:t> </a:t>
                      </a:r>
                      <a:r>
                        <a:rPr lang="en-US" sz="1200" dirty="0" err="1" smtClean="0">
                          <a:latin typeface="Calibri"/>
                          <a:ea typeface="Calibri"/>
                          <a:cs typeface="Times New Roman"/>
                        </a:rPr>
                        <a:t>Wärmespeicher</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560">
                <a:tc>
                  <a:txBody>
                    <a:bodyPr/>
                    <a:lstStyle/>
                    <a:p>
                      <a:pPr>
                        <a:lnSpc>
                          <a:spcPct val="115000"/>
                        </a:lnSpc>
                        <a:spcAft>
                          <a:spcPts val="0"/>
                        </a:spcAft>
                      </a:pPr>
                      <a:r>
                        <a:rPr lang="en-US" sz="1600" b="1">
                          <a:latin typeface="Calibri"/>
                          <a:ea typeface="Calibri"/>
                          <a:cs typeface="Times New Roman"/>
                        </a:rPr>
                        <a:t>2</a:t>
                      </a:r>
                      <a:endParaRPr lang="de-DE" sz="9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Effektive</a:t>
                      </a:r>
                      <a:r>
                        <a:rPr lang="en-US" sz="1200" dirty="0" smtClean="0">
                          <a:latin typeface="Calibri"/>
                          <a:ea typeface="Calibri"/>
                          <a:cs typeface="Times New Roman"/>
                        </a:rPr>
                        <a:t> </a:t>
                      </a:r>
                      <a:r>
                        <a:rPr lang="en-US" sz="1200" dirty="0" err="1" smtClean="0">
                          <a:latin typeface="Calibri"/>
                          <a:ea typeface="Calibri"/>
                          <a:cs typeface="Times New Roman"/>
                        </a:rPr>
                        <a:t>Wärmespeicherung</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a:latin typeface="Calibri"/>
                          <a:ea typeface="Calibri"/>
                          <a:cs typeface="Times New Roman"/>
                        </a:rPr>
                        <a:t>3</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smtClean="0">
                          <a:latin typeface="Calibri"/>
                          <a:ea typeface="Calibri"/>
                          <a:cs typeface="Times New Roman"/>
                        </a:rPr>
                        <a:t>Wärmekissen</a:t>
                      </a:r>
                      <a:r>
                        <a:rPr lang="en-US" sz="1200" dirty="0">
                          <a:latin typeface="Calibri"/>
                          <a:ea typeface="Calibri"/>
                          <a:cs typeface="Times New Roman"/>
                        </a:rPr>
                        <a:t/>
                      </a:r>
                      <a:br>
                        <a:rPr lang="en-US" sz="1200" dirty="0">
                          <a:latin typeface="Calibri"/>
                          <a:ea typeface="Calibri"/>
                          <a:cs typeface="Times New Roman"/>
                        </a:rPr>
                      </a:b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a:latin typeface="Calibri"/>
                          <a:ea typeface="Calibri"/>
                          <a:cs typeface="Times New Roman"/>
                        </a:rPr>
                        <a:t>4</a:t>
                      </a:r>
                      <a:endParaRPr lang="de-DE" sz="9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Calibri"/>
                          <a:cs typeface="Times New Roman"/>
                        </a:rPr>
                        <a:t>Salz</a:t>
                      </a:r>
                      <a:r>
                        <a:rPr lang="en-US" sz="1200" dirty="0">
                          <a:latin typeface="Calibri"/>
                          <a:ea typeface="Calibri"/>
                          <a:cs typeface="Times New Roman"/>
                        </a:rPr>
                        <a:t> </a:t>
                      </a:r>
                      <a:r>
                        <a:rPr lang="en-US" sz="1200" dirty="0" err="1">
                          <a:latin typeface="Calibri"/>
                          <a:ea typeface="Calibri"/>
                          <a:cs typeface="Times New Roman"/>
                        </a:rPr>
                        <a:t>im</a:t>
                      </a:r>
                      <a:r>
                        <a:rPr lang="en-US" sz="1200" dirty="0">
                          <a:latin typeface="Calibri"/>
                          <a:ea typeface="Calibri"/>
                          <a:cs typeface="Times New Roman"/>
                        </a:rPr>
                        <a:t> </a:t>
                      </a:r>
                      <a:r>
                        <a:rPr lang="en-US" sz="1200" dirty="0" err="1" smtClean="0">
                          <a:latin typeface="Calibri"/>
                          <a:ea typeface="Calibri"/>
                          <a:cs typeface="Times New Roman"/>
                        </a:rPr>
                        <a:t>Wärmekissen</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a:latin typeface="Calibri"/>
                          <a:ea typeface="Calibri"/>
                          <a:cs typeface="Times New Roman"/>
                        </a:rPr>
                        <a:t>5</a:t>
                      </a:r>
                      <a:endParaRPr lang="de-DE" sz="9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Calibri"/>
                          <a:ea typeface="Calibri"/>
                          <a:cs typeface="Times New Roman"/>
                        </a:rPr>
                        <a:t>So </a:t>
                      </a:r>
                      <a:r>
                        <a:rPr lang="en-US" sz="1200" dirty="0" err="1">
                          <a:latin typeface="Calibri"/>
                          <a:ea typeface="Calibri"/>
                          <a:cs typeface="Times New Roman"/>
                        </a:rPr>
                        <a:t>heiß</a:t>
                      </a:r>
                      <a:r>
                        <a:rPr lang="en-US" sz="1200" dirty="0">
                          <a:latin typeface="Calibri"/>
                          <a:ea typeface="Calibri"/>
                          <a:cs typeface="Times New Roman"/>
                        </a:rPr>
                        <a:t>!</a:t>
                      </a:r>
                      <a:br>
                        <a:rPr lang="en-US" sz="1200" dirty="0">
                          <a:latin typeface="Calibri"/>
                          <a:ea typeface="Calibri"/>
                          <a:cs typeface="Times New Roman"/>
                        </a:rPr>
                      </a:br>
                      <a:r>
                        <a:rPr lang="en-US" sz="1200" dirty="0" err="1" smtClean="0">
                          <a:latin typeface="Calibri"/>
                          <a:ea typeface="Calibri"/>
                          <a:cs typeface="Times New Roman"/>
                        </a:rPr>
                        <a:t>Kreuzworträtsel</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en-US" sz="1600" b="1" dirty="0">
                          <a:latin typeface="Calibri"/>
                          <a:ea typeface="Calibri"/>
                          <a:cs typeface="Times New Roman"/>
                        </a:rPr>
                        <a:t>6</a:t>
                      </a:r>
                      <a:endParaRPr lang="de-DE" sz="9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err="1">
                          <a:latin typeface="Calibri"/>
                          <a:ea typeface="Calibri"/>
                          <a:cs typeface="Times New Roman"/>
                        </a:rPr>
                        <a:t>Kälte</a:t>
                      </a:r>
                      <a:r>
                        <a:rPr lang="en-US" sz="1200" dirty="0">
                          <a:latin typeface="Calibri"/>
                          <a:ea typeface="Calibri"/>
                          <a:cs typeface="Times New Roman"/>
                        </a:rPr>
                        <a:t> </a:t>
                      </a:r>
                      <a:r>
                        <a:rPr lang="en-US" sz="1200" dirty="0" err="1" smtClean="0">
                          <a:latin typeface="Calibri"/>
                          <a:ea typeface="Calibri"/>
                          <a:cs typeface="Times New Roman"/>
                        </a:rPr>
                        <a:t>speichern</a:t>
                      </a: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811">
                <a:tc>
                  <a:txBody>
                    <a:bodyPr/>
                    <a:lstStyle/>
                    <a:p>
                      <a:pPr>
                        <a:lnSpc>
                          <a:spcPct val="115000"/>
                        </a:lnSpc>
                        <a:spcAft>
                          <a:spcPts val="0"/>
                        </a:spcAft>
                      </a:pPr>
                      <a:r>
                        <a:rPr lang="en-US" sz="1600" b="1">
                          <a:latin typeface="Calibri"/>
                          <a:ea typeface="Calibri"/>
                          <a:cs typeface="Times New Roman"/>
                        </a:rPr>
                        <a:t>7</a:t>
                      </a:r>
                      <a:endParaRPr lang="de-DE" sz="90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200" dirty="0" smtClean="0">
                          <a:latin typeface="Calibri"/>
                          <a:ea typeface="Calibri"/>
                          <a:cs typeface="Times New Roman"/>
                        </a:rPr>
                        <a:t>Temperaturverlauf beim Erhitzen </a:t>
                      </a:r>
                      <a:r>
                        <a:rPr lang="de-DE" sz="1200" dirty="0">
                          <a:latin typeface="Calibri"/>
                          <a:ea typeface="Calibri"/>
                          <a:cs typeface="Times New Roman"/>
                        </a:rPr>
                        <a:t>von Wasser </a:t>
                      </a: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Calibri"/>
                        <a:ea typeface="Calibri"/>
                        <a:cs typeface="Times New Roman"/>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854968"/>
          </a:xfrm>
        </p:spPr>
        <p:txBody>
          <a:bodyPr/>
          <a:lstStyle/>
          <a:p>
            <a:r>
              <a:rPr lang="en-US" dirty="0" err="1" smtClean="0"/>
              <a:t>Lernen</a:t>
            </a:r>
            <a:r>
              <a:rPr lang="en-US" dirty="0" smtClean="0"/>
              <a:t> an </a:t>
            </a:r>
            <a:r>
              <a:rPr lang="en-US" dirty="0" err="1" smtClean="0"/>
              <a:t>Stationen</a:t>
            </a:r>
            <a:r>
              <a:rPr lang="en-US" dirty="0" smtClean="0"/>
              <a:t> </a:t>
            </a:r>
            <a:endParaRPr lang="en-US" dirty="0"/>
          </a:p>
        </p:txBody>
      </p:sp>
      <p:sp>
        <p:nvSpPr>
          <p:cNvPr id="6" name="Inhaltsplatzhalter 5"/>
          <p:cNvSpPr>
            <a:spLocks noGrp="1"/>
          </p:cNvSpPr>
          <p:nvPr>
            <p:ph idx="1"/>
          </p:nvPr>
        </p:nvSpPr>
        <p:spPr>
          <a:xfrm>
            <a:off x="755576" y="1988840"/>
            <a:ext cx="7931224" cy="4320480"/>
          </a:xfrm>
        </p:spPr>
        <p:txBody>
          <a:bodyPr>
            <a:noAutofit/>
          </a:bodyPr>
          <a:lstStyle/>
          <a:p>
            <a:pPr>
              <a:spcBef>
                <a:spcPts val="1200"/>
              </a:spcBef>
            </a:pPr>
            <a:r>
              <a:rPr lang="de-DE" sz="2000" b="1" dirty="0" smtClean="0">
                <a:solidFill>
                  <a:schemeClr val="accent6">
                    <a:lumMod val="50000"/>
                  </a:schemeClr>
                </a:solidFill>
              </a:rPr>
              <a:t>Das Material-Argument:</a:t>
            </a:r>
            <a:r>
              <a:rPr lang="de-DE" sz="2000" dirty="0" smtClean="0"/>
              <a:t/>
            </a:r>
            <a:br>
              <a:rPr lang="de-DE" sz="2000" dirty="0" smtClean="0"/>
            </a:br>
            <a:r>
              <a:rPr lang="de-DE" sz="2000" dirty="0" smtClean="0"/>
              <a:t>Es ist nie genug von allem da, als dass alle Gruppen auf gleicher Front arbeiten könnten</a:t>
            </a:r>
          </a:p>
          <a:p>
            <a:pPr>
              <a:spcBef>
                <a:spcPts val="1200"/>
              </a:spcBef>
            </a:pPr>
            <a:r>
              <a:rPr lang="de-DE" sz="2000" b="1" dirty="0" smtClean="0">
                <a:solidFill>
                  <a:schemeClr val="accent6">
                    <a:lumMod val="50000"/>
                  </a:schemeClr>
                </a:solidFill>
              </a:rPr>
              <a:t>Das Sicherheit-Argument:</a:t>
            </a:r>
            <a:r>
              <a:rPr lang="de-DE" sz="2000" dirty="0" smtClean="0"/>
              <a:t/>
            </a:r>
            <a:br>
              <a:rPr lang="de-DE" sz="2000" dirty="0" smtClean="0"/>
            </a:br>
            <a:r>
              <a:rPr lang="de-DE" sz="2000" dirty="0" smtClean="0"/>
              <a:t>Viele Schülergruppen, die experimentell arbeiten, erhöhen das Sicherheits-Risiko.</a:t>
            </a:r>
          </a:p>
          <a:p>
            <a:pPr>
              <a:spcBef>
                <a:spcPts val="1200"/>
              </a:spcBef>
            </a:pPr>
            <a:r>
              <a:rPr lang="de-DE" sz="2000" b="1" dirty="0" smtClean="0">
                <a:solidFill>
                  <a:schemeClr val="accent6">
                    <a:lumMod val="50000"/>
                  </a:schemeClr>
                </a:solidFill>
              </a:rPr>
              <a:t>Das Lern-Argument:</a:t>
            </a:r>
            <a:r>
              <a:rPr lang="de-DE" sz="2000" dirty="0" smtClean="0"/>
              <a:t/>
            </a:r>
            <a:br>
              <a:rPr lang="de-DE" sz="2000" dirty="0" smtClean="0"/>
            </a:br>
            <a:r>
              <a:rPr lang="de-DE" sz="2000" dirty="0" smtClean="0"/>
              <a:t>Das Arbeiten an Stationen gibt den Lernenden das Gefühl, ihre Arbeit sei etwas besonderes.</a:t>
            </a:r>
          </a:p>
          <a:p>
            <a:pPr>
              <a:spcBef>
                <a:spcPts val="1200"/>
              </a:spcBef>
            </a:pPr>
            <a:r>
              <a:rPr lang="de-DE" sz="2000" b="1" dirty="0" smtClean="0">
                <a:solidFill>
                  <a:schemeClr val="accent6">
                    <a:lumMod val="50000"/>
                  </a:schemeClr>
                </a:solidFill>
              </a:rPr>
              <a:t>Das Ökonomie-Argument:</a:t>
            </a:r>
            <a:r>
              <a:rPr lang="de-DE" sz="2000" dirty="0" smtClean="0"/>
              <a:t/>
            </a:r>
            <a:br>
              <a:rPr lang="de-DE" sz="2000" dirty="0" smtClean="0"/>
            </a:br>
            <a:r>
              <a:rPr lang="de-DE" sz="2000" dirty="0" smtClean="0"/>
              <a:t>Lernzirkel können gemeinsam ausgearbeitet und gemeinsam genutzt werden.</a:t>
            </a:r>
          </a:p>
        </p:txBody>
      </p:sp>
      <p:grpSp>
        <p:nvGrpSpPr>
          <p:cNvPr id="7" name="Gruppieren 6"/>
          <p:cNvGrpSpPr/>
          <p:nvPr/>
        </p:nvGrpSpPr>
        <p:grpSpPr>
          <a:xfrm>
            <a:off x="0" y="-27383"/>
            <a:ext cx="9144000" cy="1311644"/>
            <a:chOff x="0" y="-27383"/>
            <a:chExt cx="9144000" cy="1311644"/>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868144" y="1988840"/>
            <a:ext cx="1428750" cy="1514475"/>
          </a:xfrm>
          <a:prstGeom prst="rect">
            <a:avLst/>
          </a:prstGeom>
          <a:noFill/>
          <a:ln w="9525">
            <a:noFill/>
            <a:miter lim="800000"/>
            <a:headEnd/>
            <a:tailEnd/>
          </a:ln>
        </p:spPr>
      </p:pic>
      <p:sp>
        <p:nvSpPr>
          <p:cNvPr id="6" name="Abgerundetes Rechteck 5"/>
          <p:cNvSpPr/>
          <p:nvPr/>
        </p:nvSpPr>
        <p:spPr>
          <a:xfrm>
            <a:off x="5364088" y="1772816"/>
            <a:ext cx="720080"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1</a:t>
            </a:r>
            <a:endParaRPr lang="de-DE" b="1" dirty="0">
              <a:effectLst>
                <a:outerShdw blurRad="38100" dist="38100" dir="2700000" algn="tl">
                  <a:srgbClr val="000000">
                    <a:alpha val="43137"/>
                  </a:srgbClr>
                </a:outerShdw>
              </a:effectLst>
            </a:endParaRPr>
          </a:p>
        </p:txBody>
      </p:sp>
      <p:sp>
        <p:nvSpPr>
          <p:cNvPr id="7" name="Abgerundetes Rechteck 6"/>
          <p:cNvSpPr/>
          <p:nvPr/>
        </p:nvSpPr>
        <p:spPr>
          <a:xfrm>
            <a:off x="6372200" y="1484784"/>
            <a:ext cx="720080"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2</a:t>
            </a:r>
            <a:endParaRPr lang="de-DE" b="1" dirty="0">
              <a:effectLst>
                <a:outerShdw blurRad="38100" dist="38100" dir="2700000" algn="tl">
                  <a:srgbClr val="000000">
                    <a:alpha val="43137"/>
                  </a:srgbClr>
                </a:outerShdw>
              </a:effectLst>
            </a:endParaRPr>
          </a:p>
        </p:txBody>
      </p:sp>
      <p:sp>
        <p:nvSpPr>
          <p:cNvPr id="8" name="Abgerundetes Rechteck 7"/>
          <p:cNvSpPr/>
          <p:nvPr/>
        </p:nvSpPr>
        <p:spPr>
          <a:xfrm>
            <a:off x="7236296" y="1988840"/>
            <a:ext cx="720080"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3</a:t>
            </a:r>
            <a:endParaRPr lang="de-DE" sz="3200" dirty="0"/>
          </a:p>
        </p:txBody>
      </p:sp>
      <p:sp>
        <p:nvSpPr>
          <p:cNvPr id="9" name="Abgerundetes Rechteck 8"/>
          <p:cNvSpPr/>
          <p:nvPr/>
        </p:nvSpPr>
        <p:spPr>
          <a:xfrm>
            <a:off x="7308304" y="2780928"/>
            <a:ext cx="720080"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4</a:t>
            </a:r>
            <a:endParaRPr lang="de-DE" sz="3200" dirty="0"/>
          </a:p>
        </p:txBody>
      </p:sp>
      <p:sp>
        <p:nvSpPr>
          <p:cNvPr id="10" name="Abgerundetes Rechteck 9"/>
          <p:cNvSpPr/>
          <p:nvPr/>
        </p:nvSpPr>
        <p:spPr>
          <a:xfrm>
            <a:off x="6660232" y="3429000"/>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5</a:t>
            </a:r>
            <a:endParaRPr lang="de-DE" sz="3200" dirty="0"/>
          </a:p>
        </p:txBody>
      </p:sp>
      <p:sp>
        <p:nvSpPr>
          <p:cNvPr id="11" name="Abgerundetes Rechteck 10"/>
          <p:cNvSpPr/>
          <p:nvPr/>
        </p:nvSpPr>
        <p:spPr>
          <a:xfrm>
            <a:off x="5508104" y="335699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6</a:t>
            </a:r>
            <a:endParaRPr lang="de-DE" sz="3200" dirty="0"/>
          </a:p>
        </p:txBody>
      </p:sp>
      <p:sp>
        <p:nvSpPr>
          <p:cNvPr id="13" name="Textfeld 12"/>
          <p:cNvSpPr txBox="1"/>
          <p:nvPr/>
        </p:nvSpPr>
        <p:spPr>
          <a:xfrm>
            <a:off x="849385" y="1268760"/>
            <a:ext cx="4680192" cy="523220"/>
          </a:xfrm>
          <a:prstGeom prst="rect">
            <a:avLst/>
          </a:prstGeom>
          <a:noFill/>
        </p:spPr>
        <p:txBody>
          <a:bodyPr wrap="none" rtlCol="0">
            <a:spAutoFit/>
          </a:bodyPr>
          <a:lstStyle/>
          <a:p>
            <a:r>
              <a:rPr lang="de-DE" sz="2800" b="1" dirty="0" smtClean="0"/>
              <a:t>Lernen an Stationen </a:t>
            </a:r>
            <a:r>
              <a:rPr lang="de-DE" sz="2800" dirty="0" smtClean="0"/>
              <a:t>„</a:t>
            </a:r>
            <a:r>
              <a:rPr lang="de-DE" sz="2800" b="1" dirty="0" smtClean="0"/>
              <a:t>Energie“</a:t>
            </a:r>
            <a:endParaRPr lang="de-DE" sz="2000" b="1" dirty="0" smtClean="0"/>
          </a:p>
        </p:txBody>
      </p:sp>
      <p:sp>
        <p:nvSpPr>
          <p:cNvPr id="15" name="Abgerundetes Rechteck 14"/>
          <p:cNvSpPr/>
          <p:nvPr/>
        </p:nvSpPr>
        <p:spPr>
          <a:xfrm>
            <a:off x="5148064" y="263691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effectLst>
                  <a:outerShdw blurRad="38100" dist="38100" dir="2700000" algn="tl">
                    <a:srgbClr val="000000">
                      <a:alpha val="43137"/>
                    </a:srgbClr>
                  </a:outerShdw>
                </a:effectLst>
              </a:rPr>
              <a:t>7</a:t>
            </a:r>
            <a:endParaRPr lang="de-DE" sz="3200" dirty="0"/>
          </a:p>
        </p:txBody>
      </p:sp>
      <p:grpSp>
        <p:nvGrpSpPr>
          <p:cNvPr id="2" name="Gruppieren 17"/>
          <p:cNvGrpSpPr/>
          <p:nvPr/>
        </p:nvGrpSpPr>
        <p:grpSpPr>
          <a:xfrm>
            <a:off x="0" y="-27383"/>
            <a:ext cx="9144000" cy="1311644"/>
            <a:chOff x="0" y="-27383"/>
            <a:chExt cx="9144000" cy="1311644"/>
          </a:xfrm>
        </p:grpSpPr>
        <p:pic>
          <p:nvPicPr>
            <p:cNvPr id="19" name="Picture 2" descr="C:\Users\lutz\Desktop\exp_logo.jpg"/>
            <p:cNvPicPr>
              <a:picLocks noChangeAspect="1" noChangeArrowheads="1"/>
            </p:cNvPicPr>
            <p:nvPr/>
          </p:nvPicPr>
          <p:blipFill>
            <a:blip r:embed="rId3" cstate="print"/>
            <a:srcRect t="21106"/>
            <a:stretch>
              <a:fillRect/>
            </a:stretch>
          </p:blipFill>
          <p:spPr bwMode="auto">
            <a:xfrm>
              <a:off x="0" y="-27383"/>
              <a:ext cx="9144000" cy="1311644"/>
            </a:xfrm>
            <a:prstGeom prst="rect">
              <a:avLst/>
            </a:prstGeom>
            <a:noFill/>
          </p:spPr>
        </p:pic>
        <p:sp>
          <p:nvSpPr>
            <p:cNvPr id="20" name="Textfeld 19"/>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grpSp>
      <p:sp>
        <p:nvSpPr>
          <p:cNvPr id="21" name="Inhaltsplatzhalter 11"/>
          <p:cNvSpPr>
            <a:spLocks noGrp="1"/>
          </p:cNvSpPr>
          <p:nvPr>
            <p:ph idx="1"/>
          </p:nvPr>
        </p:nvSpPr>
        <p:spPr>
          <a:xfrm>
            <a:off x="827584" y="2132856"/>
            <a:ext cx="4392488" cy="4248472"/>
          </a:xfrm>
        </p:spPr>
        <p:txBody>
          <a:bodyPr>
            <a:normAutofit fontScale="62500" lnSpcReduction="20000"/>
          </a:bodyPr>
          <a:lstStyle/>
          <a:p>
            <a:pPr>
              <a:buNone/>
            </a:pPr>
            <a:r>
              <a:rPr lang="de-DE" sz="2400" b="1" dirty="0" smtClean="0">
                <a:solidFill>
                  <a:schemeClr val="accent6">
                    <a:lumMod val="50000"/>
                  </a:schemeClr>
                </a:solidFill>
              </a:rPr>
              <a:t>Was man bedenken sollte</a:t>
            </a:r>
            <a:br>
              <a:rPr lang="de-DE" sz="2400" b="1" dirty="0" smtClean="0">
                <a:solidFill>
                  <a:schemeClr val="accent6">
                    <a:lumMod val="50000"/>
                  </a:schemeClr>
                </a:solidFill>
              </a:rPr>
            </a:br>
            <a:endParaRPr lang="de-DE" sz="2400" b="1" dirty="0" smtClean="0">
              <a:solidFill>
                <a:schemeClr val="accent6">
                  <a:lumMod val="50000"/>
                </a:schemeClr>
              </a:solidFill>
            </a:endParaRPr>
          </a:p>
          <a:p>
            <a:r>
              <a:rPr lang="de-DE" sz="2600" dirty="0" smtClean="0"/>
              <a:t>Wie viel Zeit steht zur Verfügung?</a:t>
            </a:r>
          </a:p>
          <a:p>
            <a:r>
              <a:rPr lang="de-DE" sz="2600" dirty="0" smtClean="0"/>
              <a:t>Sind die Stationen unabhängig und in etwa ähnlich zeitaufwendig?</a:t>
            </a:r>
          </a:p>
          <a:p>
            <a:r>
              <a:rPr lang="de-DE" sz="2600" dirty="0" smtClean="0"/>
              <a:t>Gibt es Möglichkeiten zur Differenzierung der Leistungsanforderungen an den Stationen?</a:t>
            </a:r>
          </a:p>
          <a:p>
            <a:r>
              <a:rPr lang="de-DE" sz="2600" dirty="0" smtClean="0"/>
              <a:t>Wie sollen die Gruppen gebildet werden?</a:t>
            </a:r>
          </a:p>
          <a:p>
            <a:r>
              <a:rPr lang="de-DE" sz="2600" dirty="0" smtClean="0"/>
              <a:t>Wie kann eine Gruppe die Lehrkraft um Hilfe bitten?</a:t>
            </a:r>
          </a:p>
          <a:p>
            <a:r>
              <a:rPr lang="de-DE" sz="2600" dirty="0" smtClean="0"/>
              <a:t>Wie soll der Wechsel von einer Station zur anderen organisiert werden (frei, Zeichen, Glocke, …)?</a:t>
            </a:r>
          </a:p>
          <a:p>
            <a:r>
              <a:rPr lang="de-DE" sz="2600" dirty="0" smtClean="0"/>
              <a:t>Soll zu Hause etwas nachgearbeitet werden? </a:t>
            </a:r>
          </a:p>
          <a:p>
            <a:r>
              <a:rPr lang="de-DE" sz="2600" dirty="0" smtClean="0"/>
              <a:t>Wie findet die Ergebnissicherung statt?</a:t>
            </a:r>
          </a:p>
          <a:p>
            <a:r>
              <a:rPr lang="de-DE" sz="2600" dirty="0" smtClean="0"/>
              <a:t>Soll am Ende eine Expertenrunde  (Rundgang mit Präsentation der jeweiligen Station durch die letzte Gruppe stattfinden)?</a:t>
            </a:r>
          </a:p>
        </p:txBody>
      </p:sp>
      <p:sp>
        <p:nvSpPr>
          <p:cNvPr id="16" name="Textfeld 15"/>
          <p:cNvSpPr txBox="1"/>
          <p:nvPr/>
        </p:nvSpPr>
        <p:spPr>
          <a:xfrm>
            <a:off x="5436096" y="4437112"/>
            <a:ext cx="3316934" cy="1569660"/>
          </a:xfrm>
          <a:prstGeom prst="rect">
            <a:avLst/>
          </a:prstGeom>
          <a:noFill/>
        </p:spPr>
        <p:txBody>
          <a:bodyPr wrap="none" rtlCol="0">
            <a:spAutoFit/>
          </a:bodyPr>
          <a:lstStyle/>
          <a:p>
            <a:pPr marL="342900" indent="-342900">
              <a:buFont typeface="Arial" pitchFamily="34" charset="0"/>
              <a:buChar char="•"/>
            </a:pPr>
            <a:r>
              <a:rPr lang="de-DE" sz="1600" dirty="0" smtClean="0"/>
              <a:t>ggf. Stationen doppelt aufbauen</a:t>
            </a:r>
          </a:p>
          <a:p>
            <a:pPr marL="342900" indent="-342900">
              <a:buFont typeface="Arial" pitchFamily="34" charset="0"/>
              <a:buChar char="•"/>
            </a:pPr>
            <a:r>
              <a:rPr lang="de-DE" sz="1600" dirty="0" smtClean="0"/>
              <a:t>ggf. Pflichtstationen und Wahl-</a:t>
            </a:r>
            <a:br>
              <a:rPr lang="de-DE" sz="1600" dirty="0" smtClean="0"/>
            </a:br>
            <a:r>
              <a:rPr lang="de-DE" sz="1600" dirty="0" err="1" smtClean="0"/>
              <a:t>stationen</a:t>
            </a:r>
            <a:endParaRPr lang="de-DE" sz="1600" dirty="0" smtClean="0"/>
          </a:p>
          <a:p>
            <a:pPr marL="342900" indent="-342900">
              <a:buFont typeface="Arial" pitchFamily="34" charset="0"/>
              <a:buChar char="•"/>
            </a:pPr>
            <a:r>
              <a:rPr lang="de-DE" sz="1600" dirty="0" smtClean="0"/>
              <a:t>Welche Sicherheitsvorkehrungen </a:t>
            </a:r>
            <a:br>
              <a:rPr lang="de-DE" sz="1600" dirty="0" smtClean="0"/>
            </a:br>
            <a:r>
              <a:rPr lang="de-DE" sz="1600" dirty="0" smtClean="0"/>
              <a:t>sind erforderlich? (Abfälle, Feuer-</a:t>
            </a:r>
            <a:br>
              <a:rPr lang="de-DE" sz="1600" dirty="0" smtClean="0"/>
            </a:br>
            <a:r>
              <a:rPr lang="de-DE" sz="1600" dirty="0" err="1" smtClean="0"/>
              <a:t>löscher</a:t>
            </a:r>
            <a:r>
              <a:rPr lang="de-DE" sz="1600" dirty="0" smtClean="0"/>
              <a:t>, Schutzbrillen, …)</a:t>
            </a:r>
          </a:p>
        </p:txBody>
      </p:sp>
      <p:sp>
        <p:nvSpPr>
          <p:cNvPr id="17"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blinds(horizontal)">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blinds(horizontal)">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animEffect transition="in" filter="blinds(horizontal)">
                                      <p:cBhvr>
                                        <p:cTn id="17" dur="500"/>
                                        <p:tgtEl>
                                          <p:spTgt spid="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blinds(horizontal)">
                                      <p:cBhvr>
                                        <p:cTn id="22" dur="500"/>
                                        <p:tgtEl>
                                          <p:spTgt spid="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animEffect transition="in" filter="blinds(horizontal)">
                                      <p:cBhvr>
                                        <p:cTn id="27" dur="500"/>
                                        <p:tgtEl>
                                          <p:spTgt spid="2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xEl>
                                              <p:pRg st="6" end="6"/>
                                            </p:txEl>
                                          </p:spTgt>
                                        </p:tgtEl>
                                        <p:attrNameLst>
                                          <p:attrName>style.visibility</p:attrName>
                                        </p:attrNameLst>
                                      </p:cBhvr>
                                      <p:to>
                                        <p:strVal val="visible"/>
                                      </p:to>
                                    </p:set>
                                    <p:animEffect transition="in" filter="blinds(horizontal)">
                                      <p:cBhvr>
                                        <p:cTn id="32" dur="500"/>
                                        <p:tgtEl>
                                          <p:spTgt spid="2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xEl>
                                              <p:pRg st="7" end="7"/>
                                            </p:txEl>
                                          </p:spTgt>
                                        </p:tgtEl>
                                        <p:attrNameLst>
                                          <p:attrName>style.visibility</p:attrName>
                                        </p:attrNameLst>
                                      </p:cBhvr>
                                      <p:to>
                                        <p:strVal val="visible"/>
                                      </p:to>
                                    </p:set>
                                    <p:animEffect transition="in" filter="blinds(horizontal)">
                                      <p:cBhvr>
                                        <p:cTn id="37" dur="500"/>
                                        <p:tgtEl>
                                          <p:spTgt spid="2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xEl>
                                              <p:pRg st="8" end="8"/>
                                            </p:txEl>
                                          </p:spTgt>
                                        </p:tgtEl>
                                        <p:attrNameLst>
                                          <p:attrName>style.visibility</p:attrName>
                                        </p:attrNameLst>
                                      </p:cBhvr>
                                      <p:to>
                                        <p:strVal val="visible"/>
                                      </p:to>
                                    </p:set>
                                    <p:animEffect transition="in" filter="blinds(horizontal)">
                                      <p:cBhvr>
                                        <p:cTn id="42" dur="500"/>
                                        <p:tgtEl>
                                          <p:spTgt spid="2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xEl>
                                              <p:pRg st="9" end="9"/>
                                            </p:txEl>
                                          </p:spTgt>
                                        </p:tgtEl>
                                        <p:attrNameLst>
                                          <p:attrName>style.visibility</p:attrName>
                                        </p:attrNameLst>
                                      </p:cBhvr>
                                      <p:to>
                                        <p:strVal val="visible"/>
                                      </p:to>
                                    </p:set>
                                    <p:animEffect transition="in" filter="blinds(horizontal)">
                                      <p:cBhvr>
                                        <p:cTn id="47" dur="500"/>
                                        <p:tgtEl>
                                          <p:spTgt spid="2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blinds(horizontal)">
                                      <p:cBhvr>
                                        <p:cTn id="52" dur="5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xEl>
                                              <p:pRg st="1" end="1"/>
                                            </p:txEl>
                                          </p:spTgt>
                                        </p:tgtEl>
                                        <p:attrNameLst>
                                          <p:attrName>style.visibility</p:attrName>
                                        </p:attrNameLst>
                                      </p:cBhvr>
                                      <p:to>
                                        <p:strVal val="visible"/>
                                      </p:to>
                                    </p:set>
                                    <p:animEffect transition="in" filter="blinds(horizontal)">
                                      <p:cBhvr>
                                        <p:cTn id="57" dur="500"/>
                                        <p:tgtEl>
                                          <p:spTgt spid="1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xEl>
                                              <p:pRg st="2" end="2"/>
                                            </p:txEl>
                                          </p:spTgt>
                                        </p:tgtEl>
                                        <p:attrNameLst>
                                          <p:attrName>style.visibility</p:attrName>
                                        </p:attrNameLst>
                                      </p:cBhvr>
                                      <p:to>
                                        <p:strVal val="visible"/>
                                      </p:to>
                                    </p:set>
                                    <p:animEffect transition="in" filter="blinds(horizontal)">
                                      <p:cBhvr>
                                        <p:cTn id="6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tz\Desktop\exp_logo.jpg"/>
          <p:cNvPicPr>
            <a:picLocks noChangeAspect="1" noChangeArrowheads="1"/>
          </p:cNvPicPr>
          <p:nvPr/>
        </p:nvPicPr>
        <p:blipFill>
          <a:blip r:embed="rId2" cstate="print"/>
          <a:srcRect t="21106"/>
          <a:stretch>
            <a:fillRect/>
          </a:stretch>
        </p:blipFill>
        <p:spPr bwMode="auto">
          <a:xfrm>
            <a:off x="0" y="-27383"/>
            <a:ext cx="9144000" cy="1311644"/>
          </a:xfrm>
          <a:prstGeom prst="rect">
            <a:avLst/>
          </a:prstGeom>
          <a:noFill/>
        </p:spPr>
      </p:pic>
      <p:sp>
        <p:nvSpPr>
          <p:cNvPr id="5" name="Textfeld 4"/>
          <p:cNvSpPr txBox="1"/>
          <p:nvPr/>
        </p:nvSpPr>
        <p:spPr>
          <a:xfrm>
            <a:off x="3036793" y="303039"/>
            <a:ext cx="2871299" cy="461665"/>
          </a:xfrm>
          <a:prstGeom prst="rect">
            <a:avLst/>
          </a:prstGeom>
          <a:noFill/>
        </p:spPr>
        <p:txBody>
          <a:bodyPr wrap="none" rtlCol="0">
            <a:spAutoFit/>
          </a:bodyPr>
          <a:lstStyle/>
          <a:p>
            <a:r>
              <a:rPr lang="de-DE" sz="2400" b="1" dirty="0" smtClean="0">
                <a:latin typeface="Consolas" pitchFamily="49" charset="0"/>
                <a:cs typeface="Consolas" pitchFamily="49" charset="0"/>
              </a:rPr>
              <a:t>Experimento</a:t>
            </a:r>
            <a:r>
              <a:rPr lang="de-DE" sz="2400" b="1" dirty="0" smtClean="0">
                <a:latin typeface="Consolas" pitchFamily="49" charset="0"/>
                <a:cs typeface="Consolas" pitchFamily="49" charset="0"/>
                <a:sym typeface="Webdings"/>
              </a:rPr>
              <a:t></a:t>
            </a:r>
            <a:r>
              <a:rPr lang="de-DE" sz="2400" b="1" dirty="0" smtClean="0">
                <a:latin typeface="Consolas" pitchFamily="49" charset="0"/>
                <a:cs typeface="Consolas" pitchFamily="49" charset="0"/>
              </a:rPr>
              <a:t>10+</a:t>
            </a:r>
            <a:endParaRPr lang="de-DE" sz="2400" b="1" dirty="0">
              <a:latin typeface="Consolas" pitchFamily="49" charset="0"/>
              <a:cs typeface="Consolas" pitchFamily="49" charset="0"/>
            </a:endParaRPr>
          </a:p>
        </p:txBody>
      </p:sp>
      <p:sp>
        <p:nvSpPr>
          <p:cNvPr id="7" name="Inhaltsplatzhalter 2"/>
          <p:cNvSpPr txBox="1">
            <a:spLocks/>
          </p:cNvSpPr>
          <p:nvPr/>
        </p:nvSpPr>
        <p:spPr>
          <a:xfrm>
            <a:off x="4211960" y="1844824"/>
            <a:ext cx="4474840" cy="41764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1" i="0" u="none" strike="noStrike" kern="1200" cap="none" spc="0" normalizeH="0" baseline="0" noProof="0" dirty="0" smtClean="0">
                <a:ln>
                  <a:noFill/>
                </a:ln>
                <a:solidFill>
                  <a:schemeClr val="accent3">
                    <a:lumMod val="75000"/>
                  </a:schemeClr>
                </a:solidFill>
                <a:effectLst/>
                <a:uLnTx/>
                <a:uFillTx/>
                <a:latin typeface="+mn-lt"/>
                <a:ea typeface="+mn-ea"/>
                <a:cs typeface="+mn-cs"/>
              </a:rPr>
              <a:t>Methodenangebote</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r>
            <a:br>
              <a:rPr kumimoji="0" lang="de-DE" sz="3200" b="0" i="0" u="none" strike="noStrike" kern="1200" cap="none" spc="0" normalizeH="0" baseline="0" noProof="0" dirty="0" smtClean="0">
                <a:ln>
                  <a:noFill/>
                </a:ln>
                <a:solidFill>
                  <a:schemeClr val="tx1"/>
                </a:solidFill>
                <a:effectLst/>
                <a:uLnTx/>
                <a:uFillTx/>
                <a:latin typeface="+mn-lt"/>
                <a:ea typeface="+mn-ea"/>
                <a:cs typeface="+mn-cs"/>
              </a:rPr>
            </a:b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Lernen an Stationen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Methodenwerkzeuge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Aufgaben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Kooperative Lernformen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ußzeilenplatzhalter 5"/>
          <p:cNvSpPr>
            <a:spLocks noGrp="1"/>
          </p:cNvSpPr>
          <p:nvPr>
            <p:ph type="ftr" sz="quarter" idx="11"/>
          </p:nvPr>
        </p:nvSpPr>
        <p:spPr>
          <a:xfrm>
            <a:off x="2411760" y="6503671"/>
            <a:ext cx="4026233" cy="365125"/>
          </a:xfrm>
        </p:spPr>
        <p:txBody>
          <a:bodyPr/>
          <a:lstStyle/>
          <a:p>
            <a:r>
              <a:rPr lang="de-DE" smtClean="0"/>
              <a:t>Siemens Stiftung Multiplikatorenschulung Fulda 09/13</a:t>
            </a:r>
            <a:endParaRPr lang="de-DE" dirty="0"/>
          </a:p>
        </p:txBody>
      </p:sp>
      <p:pic>
        <p:nvPicPr>
          <p:cNvPr id="2" name="Picture 2"/>
          <p:cNvPicPr>
            <a:picLocks noChangeAspect="1" noChangeArrowheads="1"/>
          </p:cNvPicPr>
          <p:nvPr/>
        </p:nvPicPr>
        <p:blipFill>
          <a:blip r:embed="rId3" cstate="print"/>
          <a:srcRect/>
          <a:stretch>
            <a:fillRect/>
          </a:stretch>
        </p:blipFill>
        <p:spPr bwMode="auto">
          <a:xfrm>
            <a:off x="395536" y="1268760"/>
            <a:ext cx="3735944" cy="5112568"/>
          </a:xfrm>
          <a:prstGeom prst="rect">
            <a:avLst/>
          </a:prstGeom>
          <a:noFill/>
          <a:ln w="9525">
            <a:noFill/>
            <a:miter lim="800000"/>
            <a:headEnd/>
            <a:tailEnd/>
          </a:ln>
        </p:spPr>
      </p:pic>
      <p:sp>
        <p:nvSpPr>
          <p:cNvPr id="9" name="Pfeil nach rechts 8"/>
          <p:cNvSpPr/>
          <p:nvPr/>
        </p:nvSpPr>
        <p:spPr>
          <a:xfrm rot="1303387">
            <a:off x="3512058" y="2624140"/>
            <a:ext cx="792088"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1694</Words>
  <Application>Microsoft Office PowerPoint</Application>
  <PresentationFormat>Bildschirmpräsentation (4:3)</PresentationFormat>
  <Paragraphs>646</Paragraphs>
  <Slides>53</Slides>
  <Notes>0</Notes>
  <HiddenSlides>0</HiddenSlides>
  <MMClips>0</MMClips>
  <ScaleCrop>false</ScaleCrop>
  <HeadingPairs>
    <vt:vector size="4" baseType="variant">
      <vt:variant>
        <vt:lpstr>Design</vt:lpstr>
      </vt:variant>
      <vt:variant>
        <vt:i4>1</vt:i4>
      </vt:variant>
      <vt:variant>
        <vt:lpstr>Folientitel</vt:lpstr>
      </vt:variant>
      <vt:variant>
        <vt:i4>53</vt:i4>
      </vt:variant>
    </vt:vector>
  </HeadingPairs>
  <TitlesOfParts>
    <vt:vector size="54" baseType="lpstr">
      <vt:lpstr>Larissa-Design</vt:lpstr>
      <vt:lpstr>Experimentieren  und  Lernsituationen gestalten mit Experimento 10+ </vt:lpstr>
      <vt:lpstr>Das Programm heute</vt:lpstr>
      <vt:lpstr>Ihr Zugang zum Medienportal</vt:lpstr>
      <vt:lpstr>Folie 4</vt:lpstr>
      <vt:lpstr>Folie 5</vt:lpstr>
      <vt:lpstr>Folie 6</vt:lpstr>
      <vt:lpstr>Lernen an Stationen </vt:lpstr>
      <vt:lpstr>Folie 8</vt:lpstr>
      <vt:lpstr>Folie 9</vt:lpstr>
      <vt:lpstr>Folie 10</vt:lpstr>
      <vt:lpstr>Folie 11</vt:lpstr>
      <vt:lpstr>Folie 12</vt:lpstr>
      <vt:lpstr>Folie 13</vt:lpstr>
      <vt:lpstr>Folie 14</vt:lpstr>
      <vt:lpstr>Folie 15</vt:lpstr>
      <vt:lpstr>Eigene Fortbildungen planen</vt:lpstr>
      <vt:lpstr>Das  Programm heute Vormittag</vt:lpstr>
      <vt:lpstr>Experimente zum Schwerpunkt Gesundheit</vt:lpstr>
      <vt:lpstr>Folie 19</vt:lpstr>
      <vt:lpstr>Folie 20</vt:lpstr>
      <vt:lpstr>Folie 21</vt:lpstr>
      <vt:lpstr>Methodenwerkzeuge - Übersicht</vt:lpstr>
      <vt:lpstr>Folie 23</vt:lpstr>
      <vt:lpstr>Folie 24</vt:lpstr>
      <vt:lpstr>Folie 25</vt:lpstr>
      <vt:lpstr>Folie 26</vt:lpstr>
      <vt:lpstr>HotPotatoes</vt:lpstr>
      <vt:lpstr>MindManager Smart</vt:lpstr>
      <vt:lpstr>und nun ... an die Arbeit</vt:lpstr>
      <vt:lpstr>Das  Programm heute Nachmittag</vt:lpstr>
      <vt:lpstr>Folie 31</vt:lpstr>
      <vt:lpstr>Folie 32</vt:lpstr>
      <vt:lpstr>Folie 33</vt:lpstr>
      <vt:lpstr>Folie 34</vt:lpstr>
      <vt:lpstr>TIMSS, PISA und die Aufgaben </vt:lpstr>
      <vt:lpstr>Folie 36</vt:lpstr>
      <vt:lpstr>Wann sind Aufgaben gute Aufgaben?</vt:lpstr>
      <vt:lpstr>LEV VYGOTSKI (1896-1934)</vt:lpstr>
      <vt:lpstr>Ein (altes) Beispiel aus der SINUS-Arbeit</vt:lpstr>
      <vt:lpstr>Folie 40</vt:lpstr>
      <vt:lpstr>Folie 41</vt:lpstr>
      <vt:lpstr>Folie 42</vt:lpstr>
      <vt:lpstr>Folie 43</vt:lpstr>
      <vt:lpstr>Das  Programm heute</vt:lpstr>
      <vt:lpstr>Folie 45</vt:lpstr>
      <vt:lpstr>Folie 46</vt:lpstr>
      <vt:lpstr>Folie 47</vt:lpstr>
      <vt:lpstr>Folie 48</vt:lpstr>
      <vt:lpstr>Folie 49</vt:lpstr>
      <vt:lpstr>Folie 50</vt:lpstr>
      <vt:lpstr>Folie 51</vt:lpstr>
      <vt:lpstr>Folie 52</vt:lpstr>
      <vt:lpstr>Folie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lutz</dc:creator>
  <cp:lastModifiedBy>lutz</cp:lastModifiedBy>
  <cp:revision>42</cp:revision>
  <dcterms:created xsi:type="dcterms:W3CDTF">2012-02-17T13:17:47Z</dcterms:created>
  <dcterms:modified xsi:type="dcterms:W3CDTF">2013-09-14T15:14:30Z</dcterms:modified>
</cp:coreProperties>
</file>